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6"/>
  </p:notesMasterIdLst>
  <p:handoutMasterIdLst>
    <p:handoutMasterId r:id="rId17"/>
  </p:handoutMasterIdLst>
  <p:sldIdLst>
    <p:sldId id="266" r:id="rId2"/>
    <p:sldId id="277" r:id="rId3"/>
    <p:sldId id="260" r:id="rId4"/>
    <p:sldId id="276" r:id="rId5"/>
    <p:sldId id="278" r:id="rId6"/>
    <p:sldId id="279" r:id="rId7"/>
    <p:sldId id="282" r:id="rId8"/>
    <p:sldId id="283" r:id="rId9"/>
    <p:sldId id="280" r:id="rId10"/>
    <p:sldId id="284" r:id="rId11"/>
    <p:sldId id="285" r:id="rId12"/>
    <p:sldId id="281" r:id="rId13"/>
    <p:sldId id="286" r:id="rId14"/>
    <p:sldId id="28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3" d="100"/>
          <a:sy n="103" d="100"/>
        </p:scale>
        <p:origin x="-2640" y="-4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printerSettings" Target="printerSettings/printerSettings1.bin"/><Relationship Id="rId8" Type="http://schemas.openxmlformats.org/officeDocument/2006/relationships/slide" Target="slides/slide7.xml"/><Relationship Id="rId26" Type="http://schemas.openxmlformats.org/officeDocument/2006/relationships/customXml" Target="../customXml/item4.xml"/><Relationship Id="rId2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handoutMaster" Target="handoutMasters/handoutMaster1.xml"/><Relationship Id="rId7" Type="http://schemas.openxmlformats.org/officeDocument/2006/relationships/slide" Target="slides/slide6.xml"/><Relationship Id="rId25" Type="http://schemas.openxmlformats.org/officeDocument/2006/relationships/customXml" Target="../customXml/item3.xml"/><Relationship Id="rId20" Type="http://schemas.openxmlformats.org/officeDocument/2006/relationships/viewProps" Target="viewProps.xml"/><Relationship Id="rId16" Type="http://schemas.openxmlformats.org/officeDocument/2006/relationships/notesMaster" Target="notesMasters/notesMaster1.xml"/><Relationship Id="rId2" Type="http://schemas.openxmlformats.org/officeDocument/2006/relationships/slide" Target="slides/slide1.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customXml" Target="../customXml/item2.xml"/><Relationship Id="rId15" Type="http://schemas.openxmlformats.org/officeDocument/2006/relationships/slide" Target="slides/slide14.xml"/><Relationship Id="rId5" Type="http://schemas.openxmlformats.org/officeDocument/2006/relationships/slide" Target="slides/slide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9" Type="http://schemas.openxmlformats.org/officeDocument/2006/relationships/slide" Target="slides/slide8.xml"/><Relationship Id="rId22" Type="http://schemas.openxmlformats.org/officeDocument/2006/relationships/tableStyles" Target="tableStyles.xml"/><Relationship Id="rId14" Type="http://schemas.openxmlformats.org/officeDocument/2006/relationships/slide" Target="slides/slide13.xml"/><Relationship Id="rId4"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906CB1-C601-494C-8EDD-C2DF7531A4FD}" type="datetimeFigureOut">
              <a:rPr lang="en-US" smtClean="0"/>
              <a:t>9/6/16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C1ED6D-64B6-6841-9FEA-676C529E6A44}" type="slidenum">
              <a:rPr lang="en-US" smtClean="0"/>
              <a:t>‹#›</a:t>
            </a:fld>
            <a:endParaRPr lang="en-US" dirty="0"/>
          </a:p>
        </p:txBody>
      </p:sp>
    </p:spTree>
    <p:extLst>
      <p:ext uri="{BB962C8B-B14F-4D97-AF65-F5344CB8AC3E}">
        <p14:creationId xmlns:p14="http://schemas.microsoft.com/office/powerpoint/2010/main" val="13073420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2FBC61-B076-4DDE-B5EE-C2E1267DDBB7}" type="datetimeFigureOut">
              <a:rPr lang="en-US" smtClean="0"/>
              <a:t>9/6/16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DC4FD4-FF3E-4EA8-91D3-0639D1CBF27D}" type="slidenum">
              <a:rPr lang="en-US" smtClean="0"/>
              <a:t>‹#›</a:t>
            </a:fld>
            <a:endParaRPr lang="en-US" dirty="0"/>
          </a:p>
        </p:txBody>
      </p:sp>
    </p:spTree>
    <p:extLst>
      <p:ext uri="{BB962C8B-B14F-4D97-AF65-F5344CB8AC3E}">
        <p14:creationId xmlns:p14="http://schemas.microsoft.com/office/powerpoint/2010/main" val="145927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A591BE6-E5C0-471A-B4B6-226602449DF9}" type="datetimeFigureOut">
              <a:rPr lang="en-US" smtClean="0"/>
              <a:t>9/6/16</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9C10A5-9D0B-4931-ABC8-423E2BA43902}"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591BE6-E5C0-471A-B4B6-226602449DF9}" type="datetimeFigureOut">
              <a:rPr lang="en-US" smtClean="0"/>
              <a:t>9/6/16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D9C10A5-9D0B-4931-ABC8-423E2BA43902}"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FD9C10A5-9D0B-4931-ABC8-423E2BA43902}"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A591BE6-E5C0-471A-B4B6-226602449DF9}" type="datetimeFigureOut">
              <a:rPr lang="en-US" smtClean="0"/>
              <a:t>9/6/16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A591BE6-E5C0-471A-B4B6-226602449DF9}" type="datetimeFigureOut">
              <a:rPr lang="en-US" smtClean="0"/>
              <a:t>9/6/16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FD9C10A5-9D0B-4931-ABC8-423E2BA43902}"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2A591BE6-E5C0-471A-B4B6-226602449DF9}" type="datetimeFigureOut">
              <a:rPr lang="en-US" smtClean="0"/>
              <a:t>9/6/16</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D9C10A5-9D0B-4931-ABC8-423E2BA43902}"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A591BE6-E5C0-471A-B4B6-226602449DF9}" type="datetimeFigureOut">
              <a:rPr lang="en-US" smtClean="0"/>
              <a:t>9/6/16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D9C10A5-9D0B-4931-ABC8-423E2BA43902}"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A591BE6-E5C0-471A-B4B6-226602449DF9}" type="datetimeFigureOut">
              <a:rPr lang="en-US" smtClean="0"/>
              <a:t>9/6/16</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D9C10A5-9D0B-4931-ABC8-423E2BA43902}"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A591BE6-E5C0-471A-B4B6-226602449DF9}" type="datetimeFigureOut">
              <a:rPr lang="en-US" smtClean="0"/>
              <a:t>9/6/16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FD9C10A5-9D0B-4931-ABC8-423E2BA4390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A591BE6-E5C0-471A-B4B6-226602449DF9}" type="datetimeFigureOut">
              <a:rPr lang="en-US" smtClean="0"/>
              <a:t>9/6/16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D9C10A5-9D0B-4931-ABC8-423E2BA4390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D9C10A5-9D0B-4931-ABC8-423E2BA43902}"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2A591BE6-E5C0-471A-B4B6-226602449DF9}" type="datetimeFigureOut">
              <a:rPr lang="en-US" smtClean="0"/>
              <a:t>9/6/16</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FD9C10A5-9D0B-4931-ABC8-423E2BA43902}"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2A591BE6-E5C0-471A-B4B6-226602449DF9}" type="datetimeFigureOut">
              <a:rPr lang="en-US" smtClean="0"/>
              <a:t>9/6/16</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A591BE6-E5C0-471A-B4B6-226602449DF9}" type="datetimeFigureOut">
              <a:rPr lang="en-US" smtClean="0"/>
              <a:t>9/6/16</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D9C10A5-9D0B-4931-ABC8-423E2BA43902}"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82962"/>
          </a:xfrm>
        </p:spPr>
        <p:txBody>
          <a:bodyPr>
            <a:normAutofit fontScale="90000"/>
          </a:bodyPr>
          <a:lstStyle/>
          <a:p>
            <a:pPr algn="ct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4000" b="1" dirty="0" smtClean="0">
                <a:solidFill>
                  <a:schemeClr val="tx1"/>
                </a:solidFill>
              </a:rPr>
              <a:t>Accreditation Update</a:t>
            </a:r>
            <a:endParaRPr lang="en-US" sz="4000" dirty="0">
              <a:solidFill>
                <a:schemeClr val="tx1"/>
              </a:solidFill>
            </a:endParaRPr>
          </a:p>
        </p:txBody>
      </p:sp>
      <p:sp>
        <p:nvSpPr>
          <p:cNvPr id="3" name="Content Placeholder 2"/>
          <p:cNvSpPr>
            <a:spLocks noGrp="1"/>
          </p:cNvSpPr>
          <p:nvPr>
            <p:ph sz="quarter" idx="1"/>
          </p:nvPr>
        </p:nvSpPr>
        <p:spPr>
          <a:xfrm>
            <a:off x="457200" y="3352800"/>
            <a:ext cx="8229600" cy="2773363"/>
          </a:xfrm>
        </p:spPr>
        <p:txBody>
          <a:bodyPr>
            <a:normAutofit/>
          </a:bodyPr>
          <a:lstStyle/>
          <a:p>
            <a:endParaRPr lang="en-US" dirty="0" smtClean="0"/>
          </a:p>
          <a:p>
            <a:pPr marL="0" indent="0">
              <a:buNone/>
            </a:pPr>
            <a:endParaRPr lang="en-US" dirty="0" smtClean="0"/>
          </a:p>
          <a:p>
            <a:pPr marL="0" indent="0">
              <a:buNone/>
            </a:pPr>
            <a:r>
              <a:rPr lang="en-US" sz="2400" dirty="0" smtClean="0"/>
              <a:t>August 24, 2016</a:t>
            </a:r>
          </a:p>
          <a:p>
            <a:pPr marL="0" indent="0">
              <a:buNone/>
            </a:pPr>
            <a:endParaRPr lang="en-US" sz="2400" dirty="0"/>
          </a:p>
          <a:p>
            <a:pPr marL="0" indent="0">
              <a:buNone/>
            </a:pPr>
            <a:r>
              <a:rPr lang="en-US" sz="2400" dirty="0" smtClean="0"/>
              <a:t>Susan Mills, Accreditation Liaison Officer</a:t>
            </a:r>
          </a:p>
          <a:p>
            <a:pPr marL="0" indent="0">
              <a:buNone/>
            </a:pPr>
            <a:endParaRPr lang="en-US"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200" y="685800"/>
            <a:ext cx="2133600" cy="679704"/>
          </a:xfrm>
          <a:prstGeom prst="rect">
            <a:avLst/>
          </a:prstGeom>
        </p:spPr>
      </p:pic>
    </p:spTree>
    <p:extLst>
      <p:ext uri="{BB962C8B-B14F-4D97-AF65-F5344CB8AC3E}">
        <p14:creationId xmlns:p14="http://schemas.microsoft.com/office/powerpoint/2010/main" val="405741908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 Std. </a:t>
            </a:r>
            <a:r>
              <a:rPr lang="en-US" dirty="0" smtClean="0">
                <a:solidFill>
                  <a:schemeClr val="tx1"/>
                </a:solidFill>
              </a:rPr>
              <a:t>IIIA</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a:t>As the College develops its internal budget allocation model, it will use the strategic planning processes to assess its human resource needs and to determine appropriate staffing levels for each employee category.</a:t>
            </a:r>
          </a:p>
          <a:p>
            <a:endParaRPr lang="en-US" dirty="0"/>
          </a:p>
          <a:p>
            <a:r>
              <a:rPr lang="en-US" dirty="0"/>
              <a:t>Train faculty advisors to support the Pathways Initiative. (See Standard II.B.3.c).</a:t>
            </a:r>
          </a:p>
          <a:p>
            <a:endParaRPr lang="en-US" dirty="0"/>
          </a:p>
          <a:p>
            <a:r>
              <a:rPr lang="en-US" dirty="0"/>
              <a:t>Refine the human resource planning process as the College refreshes its 2014-2019 Strategic Plan and develops its internal budget allocation model.</a:t>
            </a:r>
          </a:p>
          <a:p>
            <a:endParaRPr lang="en-US" dirty="0"/>
          </a:p>
        </p:txBody>
      </p:sp>
    </p:spTree>
    <p:extLst>
      <p:ext uri="{BB962C8B-B14F-4D97-AF65-F5344CB8AC3E}">
        <p14:creationId xmlns:p14="http://schemas.microsoft.com/office/powerpoint/2010/main" val="3840558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 Std. </a:t>
            </a:r>
            <a:r>
              <a:rPr lang="en-US" dirty="0" smtClean="0">
                <a:solidFill>
                  <a:schemeClr val="tx1"/>
                </a:solidFill>
              </a:rPr>
              <a:t>IIIB</a:t>
            </a:r>
            <a:endParaRPr lang="en-US" dirty="0"/>
          </a:p>
        </p:txBody>
      </p:sp>
      <p:sp>
        <p:nvSpPr>
          <p:cNvPr id="3" name="Content Placeholder 2"/>
          <p:cNvSpPr>
            <a:spLocks noGrp="1"/>
          </p:cNvSpPr>
          <p:nvPr>
            <p:ph sz="quarter" idx="1"/>
          </p:nvPr>
        </p:nvSpPr>
        <p:spPr/>
        <p:txBody>
          <a:bodyPr/>
          <a:lstStyle/>
          <a:p>
            <a:r>
              <a:rPr lang="en-US" dirty="0"/>
              <a:t>Prepare total cost of ownership plan for any new construction. </a:t>
            </a:r>
          </a:p>
          <a:p>
            <a:endParaRPr lang="en-US" dirty="0"/>
          </a:p>
        </p:txBody>
      </p:sp>
    </p:spTree>
    <p:extLst>
      <p:ext uri="{BB962C8B-B14F-4D97-AF65-F5344CB8AC3E}">
        <p14:creationId xmlns:p14="http://schemas.microsoft.com/office/powerpoint/2010/main" val="3361846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a:t>
            </a:r>
            <a:r>
              <a:rPr lang="en-US" dirty="0" smtClean="0">
                <a:solidFill>
                  <a:schemeClr val="tx1"/>
                </a:solidFill>
              </a:rPr>
              <a:t>– Std. IIIC</a:t>
            </a:r>
            <a:endParaRPr lang="en-US" dirty="0"/>
          </a:p>
        </p:txBody>
      </p:sp>
      <p:sp>
        <p:nvSpPr>
          <p:cNvPr id="3" name="Content Placeholder 2"/>
          <p:cNvSpPr>
            <a:spLocks noGrp="1"/>
          </p:cNvSpPr>
          <p:nvPr>
            <p:ph sz="quarter" idx="1"/>
          </p:nvPr>
        </p:nvSpPr>
        <p:spPr/>
        <p:txBody>
          <a:bodyPr>
            <a:normAutofit fontScale="85000" lnSpcReduction="10000"/>
          </a:bodyPr>
          <a:lstStyle/>
          <a:p>
            <a:r>
              <a:rPr lang="en-US" dirty="0"/>
              <a:t>Review the IT Audit recommendations as part of the College strategic planning process, and provide input to the District IT Strategy Council</a:t>
            </a:r>
            <a:r>
              <a:rPr lang="en-US" dirty="0" smtClean="0"/>
              <a:t>.</a:t>
            </a:r>
          </a:p>
          <a:p>
            <a:endParaRPr lang="en-US" dirty="0"/>
          </a:p>
          <a:p>
            <a:r>
              <a:rPr lang="en-US" dirty="0"/>
              <a:t>Integrate the College Technology Plan and Technology Replacement Plan Addendum into a broad, comprehensive plan that addresses all technology standards, replacement, and funding for desktop, network, audiovisual and peripheral equipment, and wiring and physical infrastructure</a:t>
            </a:r>
            <a:r>
              <a:rPr lang="en-US" dirty="0" smtClean="0"/>
              <a:t>.</a:t>
            </a:r>
          </a:p>
          <a:p>
            <a:endParaRPr lang="en-US" dirty="0" smtClean="0"/>
          </a:p>
          <a:p>
            <a:r>
              <a:rPr lang="en-US" dirty="0"/>
              <a:t>Incorporate operational funding for technology replacement and total cost of ownership into the College Budget Allocation Model (BAM). </a:t>
            </a:r>
          </a:p>
          <a:p>
            <a:endParaRPr lang="en-US" dirty="0" smtClean="0"/>
          </a:p>
          <a:p>
            <a:endParaRPr lang="en-US" dirty="0"/>
          </a:p>
          <a:p>
            <a:endParaRPr lang="en-US" dirty="0"/>
          </a:p>
        </p:txBody>
      </p:sp>
    </p:spTree>
    <p:extLst>
      <p:ext uri="{BB962C8B-B14F-4D97-AF65-F5344CB8AC3E}">
        <p14:creationId xmlns:p14="http://schemas.microsoft.com/office/powerpoint/2010/main" val="1281829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 Std. </a:t>
            </a:r>
            <a:r>
              <a:rPr lang="en-US" dirty="0" smtClean="0">
                <a:solidFill>
                  <a:schemeClr val="tx1"/>
                </a:solidFill>
              </a:rPr>
              <a:t>IIID</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a:t>Implement and assess the revised District Budget Allocation Model, and develop a College Budget Allocation Model.</a:t>
            </a:r>
          </a:p>
          <a:p>
            <a:endParaRPr lang="en-US" dirty="0"/>
          </a:p>
          <a:p>
            <a:r>
              <a:rPr lang="en-US" dirty="0"/>
              <a:t>The College will develop a 1% emergency reserve as a part of its 2014-15 budget development process. The Board of Trustees and the District will implement the principles embedded in the revised District Budget Allocation Model to meet the District required 5% reserve threshold. (III.D.2.c</a:t>
            </a:r>
            <a:r>
              <a:rPr lang="en-US" dirty="0" smtClean="0"/>
              <a:t>)</a:t>
            </a:r>
          </a:p>
          <a:p>
            <a:endParaRPr lang="en-US" dirty="0" smtClean="0"/>
          </a:p>
          <a:p>
            <a:r>
              <a:rPr lang="en-US" dirty="0"/>
              <a:t>Develop a College Budget Allocation Model that is linked to planning. (See III.D.1) </a:t>
            </a:r>
          </a:p>
          <a:p>
            <a:endParaRPr lang="en-US" dirty="0"/>
          </a:p>
        </p:txBody>
      </p:sp>
    </p:spTree>
    <p:extLst>
      <p:ext uri="{BB962C8B-B14F-4D97-AF65-F5344CB8AC3E}">
        <p14:creationId xmlns:p14="http://schemas.microsoft.com/office/powerpoint/2010/main" val="4192549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 Std. </a:t>
            </a:r>
            <a:r>
              <a:rPr lang="en-US" dirty="0" smtClean="0">
                <a:solidFill>
                  <a:schemeClr val="tx1"/>
                </a:solidFill>
              </a:rPr>
              <a:t>IV</a:t>
            </a:r>
            <a:endParaRPr lang="en-US" dirty="0"/>
          </a:p>
        </p:txBody>
      </p:sp>
      <p:sp>
        <p:nvSpPr>
          <p:cNvPr id="3" name="Content Placeholder 2"/>
          <p:cNvSpPr>
            <a:spLocks noGrp="1"/>
          </p:cNvSpPr>
          <p:nvPr>
            <p:ph sz="quarter" idx="1"/>
          </p:nvPr>
        </p:nvSpPr>
        <p:spPr/>
        <p:txBody>
          <a:bodyPr/>
          <a:lstStyle/>
          <a:p>
            <a:r>
              <a:rPr lang="en-US" dirty="0"/>
              <a:t>Review, revise, and align committee structure, including authority and roles of District/College committees. </a:t>
            </a:r>
            <a:endParaRPr lang="en-US" dirty="0" smtClean="0"/>
          </a:p>
          <a:p>
            <a:endParaRPr lang="en-US" dirty="0"/>
          </a:p>
          <a:p>
            <a:r>
              <a:rPr lang="en-US" dirty="0" smtClean="0"/>
              <a:t>Review </a:t>
            </a:r>
            <a:r>
              <a:rPr lang="en-US" dirty="0"/>
              <a:t>and refine function map as roles of College/District continue to evolve.</a:t>
            </a:r>
          </a:p>
          <a:p>
            <a:endParaRPr lang="en-US" dirty="0"/>
          </a:p>
        </p:txBody>
      </p:sp>
    </p:spTree>
    <p:extLst>
      <p:ext uri="{BB962C8B-B14F-4D97-AF65-F5344CB8AC3E}">
        <p14:creationId xmlns:p14="http://schemas.microsoft.com/office/powerpoint/2010/main" val="2524859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Recommendations from March 2014 ACCJC Visit</a:t>
            </a:r>
            <a:endParaRPr lang="en-US" dirty="0">
              <a:solidFill>
                <a:schemeClr val="tx1"/>
              </a:solidFill>
            </a:endParaRPr>
          </a:p>
        </p:txBody>
      </p:sp>
      <p:sp>
        <p:nvSpPr>
          <p:cNvPr id="3" name="Content Placeholder 2"/>
          <p:cNvSpPr>
            <a:spLocks noGrp="1"/>
          </p:cNvSpPr>
          <p:nvPr>
            <p:ph sz="quarter" idx="1"/>
          </p:nvPr>
        </p:nvSpPr>
        <p:spPr/>
        <p:txBody>
          <a:bodyPr>
            <a:normAutofit fontScale="92500" lnSpcReduction="20000"/>
          </a:bodyPr>
          <a:lstStyle/>
          <a:p>
            <a:r>
              <a:rPr lang="en-US" dirty="0" smtClean="0"/>
              <a:t>College Recommendation #1 – Evaluate processes including evaluation processes regularly </a:t>
            </a:r>
          </a:p>
          <a:p>
            <a:endParaRPr lang="en-US" dirty="0" smtClean="0"/>
          </a:p>
          <a:p>
            <a:r>
              <a:rPr lang="en-US" dirty="0" smtClean="0"/>
              <a:t>College Recommendation #2 – Evaluate all SLOs in a timely manner</a:t>
            </a:r>
          </a:p>
          <a:p>
            <a:endParaRPr lang="en-US" dirty="0" smtClean="0"/>
          </a:p>
          <a:p>
            <a:r>
              <a:rPr lang="en-US" dirty="0" smtClean="0"/>
              <a:t>College Recommendation #3 – Total Cost of Ownership</a:t>
            </a:r>
          </a:p>
          <a:p>
            <a:endParaRPr lang="en-US" dirty="0" smtClean="0"/>
          </a:p>
          <a:p>
            <a:r>
              <a:rPr lang="en-US" dirty="0" smtClean="0"/>
              <a:t>District Recommendation #1 – Technology Planning</a:t>
            </a:r>
          </a:p>
          <a:p>
            <a:endParaRPr lang="en-US" dirty="0" smtClean="0"/>
          </a:p>
          <a:p>
            <a:r>
              <a:rPr lang="en-US" dirty="0" smtClean="0"/>
              <a:t>District Recommendation #2 – Other Post-employment Benefits (OPEB) Planning</a:t>
            </a:r>
            <a:endParaRPr lang="en-US" dirty="0"/>
          </a:p>
        </p:txBody>
      </p:sp>
    </p:spTree>
    <p:extLst>
      <p:ext uri="{BB962C8B-B14F-4D97-AF65-F5344CB8AC3E}">
        <p14:creationId xmlns:p14="http://schemas.microsoft.com/office/powerpoint/2010/main" val="492146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304800"/>
            <a:ext cx="8839200" cy="1143000"/>
          </a:xfrm>
        </p:spPr>
        <p:txBody>
          <a:bodyPr>
            <a:noAutofit/>
          </a:bodyPr>
          <a:lstStyle/>
          <a:p>
            <a:r>
              <a:rPr lang="en-US" sz="2400" dirty="0" smtClean="0">
                <a:solidFill>
                  <a:schemeClr val="tx1"/>
                </a:solidFill>
              </a:rPr>
              <a:t/>
            </a:r>
            <a:br>
              <a:rPr lang="en-US" sz="2400" dirty="0" smtClean="0">
                <a:solidFill>
                  <a:schemeClr val="tx1"/>
                </a:solidFill>
              </a:rPr>
            </a:br>
            <a:endParaRPr lang="en-US" sz="2400" dirty="0">
              <a:solidFill>
                <a:schemeClr val="tx1"/>
              </a:solidFill>
            </a:endParaRPr>
          </a:p>
        </p:txBody>
      </p:sp>
      <p:sp>
        <p:nvSpPr>
          <p:cNvPr id="5" name="Content Placeholder 4"/>
          <p:cNvSpPr>
            <a:spLocks noGrp="1"/>
          </p:cNvSpPr>
          <p:nvPr>
            <p:ph sz="quarter" idx="1"/>
          </p:nvPr>
        </p:nvSpPr>
        <p:spPr>
          <a:xfrm>
            <a:off x="457200" y="1524000"/>
            <a:ext cx="8229600" cy="5029200"/>
          </a:xfrm>
        </p:spPr>
        <p:txBody>
          <a:bodyPr>
            <a:noAutofit/>
          </a:bodyPr>
          <a:lstStyle/>
          <a:p>
            <a:pPr>
              <a:buFont typeface="Arial"/>
              <a:buChar char="•"/>
            </a:pPr>
            <a:r>
              <a:rPr lang="en-US" sz="2000" dirty="0" smtClean="0"/>
              <a:t>RCC met the standards in each of the recommendations</a:t>
            </a:r>
          </a:p>
          <a:p>
            <a:pPr>
              <a:buFont typeface="Arial"/>
              <a:buChar char="•"/>
            </a:pPr>
            <a:endParaRPr lang="en-US" sz="2000" dirty="0"/>
          </a:p>
          <a:p>
            <a:pPr>
              <a:buFont typeface="Arial"/>
              <a:buChar char="•"/>
            </a:pPr>
            <a:r>
              <a:rPr lang="en-US" sz="2000" dirty="0" smtClean="0"/>
              <a:t>RCC received two commendations:</a:t>
            </a:r>
          </a:p>
          <a:p>
            <a:pPr lvl="1"/>
            <a:r>
              <a:rPr lang="en-US" sz="1600" dirty="0"/>
              <a:t>College Commendation 1 Culture Shift </a:t>
            </a:r>
          </a:p>
          <a:p>
            <a:pPr marL="274320" lvl="1" indent="0">
              <a:buNone/>
            </a:pPr>
            <a:r>
              <a:rPr lang="en-US" sz="1600" dirty="0" smtClean="0"/>
              <a:t>	The </a:t>
            </a:r>
            <a:r>
              <a:rPr lang="en-US" sz="1600" dirty="0"/>
              <a:t>evaluators commend Riverside City College for the remarkable </a:t>
            </a:r>
            <a:r>
              <a:rPr lang="en-US" sz="1600" dirty="0" smtClean="0"/>
              <a:t>	restructuring </a:t>
            </a:r>
            <a:r>
              <a:rPr lang="en-US" sz="1600" dirty="0"/>
              <a:t>of its planning process that has involved a wide cross section of </a:t>
            </a:r>
            <a:r>
              <a:rPr lang="en-US" sz="1600" dirty="0" smtClean="0"/>
              <a:t>	college </a:t>
            </a:r>
            <a:r>
              <a:rPr lang="en-US" sz="1600" dirty="0"/>
              <a:t>personnel actively and enthusiastically engaged in moving a significant </a:t>
            </a:r>
            <a:r>
              <a:rPr lang="en-US" sz="1600" dirty="0" smtClean="0"/>
              <a:t>	amount </a:t>
            </a:r>
            <a:r>
              <a:rPr lang="en-US" sz="1600" dirty="0"/>
              <a:t>of work. The resulting cultural shift has firmly placed student success </a:t>
            </a:r>
            <a:r>
              <a:rPr lang="en-US" sz="1600" dirty="0" smtClean="0"/>
              <a:t>	and </a:t>
            </a:r>
            <a:r>
              <a:rPr lang="en-US" sz="1600" dirty="0"/>
              <a:t>learning at the heart of all planning and subsequent resource allocation. </a:t>
            </a:r>
            <a:endParaRPr lang="en-US" sz="1600" dirty="0" smtClean="0"/>
          </a:p>
          <a:p>
            <a:pPr marL="274320" lvl="1" indent="0">
              <a:buNone/>
            </a:pPr>
            <a:endParaRPr lang="en-US" sz="1600" dirty="0"/>
          </a:p>
          <a:p>
            <a:pPr lvl="1"/>
            <a:r>
              <a:rPr lang="en-US" sz="1600" dirty="0"/>
              <a:t>College Commendation 2 Leadership </a:t>
            </a:r>
          </a:p>
          <a:p>
            <a:pPr marL="0" indent="0">
              <a:buNone/>
            </a:pPr>
            <a:r>
              <a:rPr lang="en-US" sz="1600" dirty="0" smtClean="0"/>
              <a:t>	The </a:t>
            </a:r>
            <a:r>
              <a:rPr lang="en-US" sz="1600" dirty="0"/>
              <a:t>evaluators commend Riverside City College for the leadership and </a:t>
            </a:r>
            <a:r>
              <a:rPr lang="en-US" sz="1600" dirty="0" smtClean="0"/>
              <a:t>	engagement </a:t>
            </a:r>
            <a:r>
              <a:rPr lang="en-US" sz="1600" dirty="0"/>
              <a:t>of faculty, staff, and administrators resulting in the seamless </a:t>
            </a:r>
            <a:r>
              <a:rPr lang="en-US" sz="1600" dirty="0" smtClean="0"/>
              <a:t>	interaction </a:t>
            </a:r>
            <a:r>
              <a:rPr lang="en-US" sz="1600" dirty="0"/>
              <a:t>between the strategic, and the operational. The evaluators </a:t>
            </a:r>
            <a:r>
              <a:rPr lang="en-US" sz="1600" dirty="0" smtClean="0"/>
              <a:t>	commend </a:t>
            </a:r>
            <a:r>
              <a:rPr lang="en-US" sz="1600" dirty="0"/>
              <a:t>the President for having brought great clarity to the direction of the </a:t>
            </a:r>
            <a:r>
              <a:rPr lang="en-US" sz="1600" dirty="0" smtClean="0"/>
              <a:t>	work </a:t>
            </a:r>
            <a:r>
              <a:rPr lang="en-US" sz="1600" dirty="0"/>
              <a:t>and creating the necessary space for the distributed leadership model to </a:t>
            </a:r>
            <a:r>
              <a:rPr lang="en-US" sz="1600" dirty="0" smtClean="0"/>
              <a:t>	be </a:t>
            </a:r>
            <a:r>
              <a:rPr lang="en-US" sz="1600" dirty="0"/>
              <a:t>effective. </a:t>
            </a:r>
          </a:p>
          <a:p>
            <a:pPr marL="0" indent="0">
              <a:buNone/>
            </a:pPr>
            <a:endParaRPr lang="en-US" sz="1800" dirty="0" smtClean="0"/>
          </a:p>
          <a:p>
            <a:pPr>
              <a:buFont typeface="Arial"/>
              <a:buChar char="•"/>
            </a:pPr>
            <a:endParaRPr lang="en-US" sz="1800" dirty="0" smtClean="0"/>
          </a:p>
          <a:p>
            <a:pPr marL="0" indent="0">
              <a:buNone/>
            </a:pPr>
            <a:endParaRPr lang="en-US" sz="1800" dirty="0" smtClean="0"/>
          </a:p>
          <a:p>
            <a:pPr marL="0" indent="0">
              <a:buNone/>
            </a:pPr>
            <a:endParaRPr lang="en-US" sz="1800" dirty="0" smtClean="0"/>
          </a:p>
          <a:p>
            <a:endParaRPr lang="en-US" sz="1800" dirty="0" smtClean="0"/>
          </a:p>
          <a:p>
            <a:pPr marL="0" indent="0">
              <a:buNone/>
            </a:pPr>
            <a:endParaRPr lang="en-US" sz="1800" dirty="0" smtClean="0"/>
          </a:p>
          <a:p>
            <a:pPr marL="0" indent="0">
              <a:buNone/>
            </a:pPr>
            <a:r>
              <a:rPr lang="en-US" sz="1800" dirty="0" smtClean="0"/>
              <a:t> </a:t>
            </a:r>
          </a:p>
          <a:p>
            <a:endParaRPr lang="en-US" sz="1800" dirty="0" smtClean="0"/>
          </a:p>
          <a:p>
            <a:endParaRPr lang="en-US" sz="1800" dirty="0" smtClean="0"/>
          </a:p>
          <a:p>
            <a:endParaRPr lang="en-US" sz="1800" dirty="0"/>
          </a:p>
        </p:txBody>
      </p:sp>
      <p:sp>
        <p:nvSpPr>
          <p:cNvPr id="6" name="Title 3"/>
          <p:cNvSpPr txBox="1">
            <a:spLocks/>
          </p:cNvSpPr>
          <p:nvPr/>
        </p:nvSpPr>
        <p:spPr>
          <a:xfrm>
            <a:off x="301752" y="228600"/>
            <a:ext cx="8534400" cy="838200"/>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r>
              <a:rPr lang="en-US" sz="2800" dirty="0" smtClean="0">
                <a:solidFill>
                  <a:schemeClr val="tx1"/>
                </a:solidFill>
              </a:rPr>
              <a:t>Outcomes for November 2015 ACCJC Visit</a:t>
            </a:r>
            <a:endParaRPr lang="en-US" sz="2800" dirty="0">
              <a:solidFill>
                <a:schemeClr val="tx1"/>
              </a:solidFill>
            </a:endParaRPr>
          </a:p>
        </p:txBody>
      </p:sp>
    </p:spTree>
    <p:extLst>
      <p:ext uri="{BB962C8B-B14F-4D97-AF65-F5344CB8AC3E}">
        <p14:creationId xmlns:p14="http://schemas.microsoft.com/office/powerpoint/2010/main" val="175369456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Substantive Change Status – February 2016</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ACCJC approved new location – Coil School for the Arts (CSA)</a:t>
            </a:r>
          </a:p>
          <a:p>
            <a:pPr marL="0" indent="0">
              <a:buNone/>
            </a:pPr>
            <a:endParaRPr lang="en-US" dirty="0" smtClean="0"/>
          </a:p>
          <a:p>
            <a:r>
              <a:rPr lang="en-US" dirty="0" smtClean="0"/>
              <a:t>ACCJC approved program move for the Culinary Arts Program</a:t>
            </a:r>
            <a:endParaRPr lang="en-US" dirty="0"/>
          </a:p>
        </p:txBody>
      </p:sp>
    </p:spTree>
    <p:extLst>
      <p:ext uri="{BB962C8B-B14F-4D97-AF65-F5344CB8AC3E}">
        <p14:creationId xmlns:p14="http://schemas.microsoft.com/office/powerpoint/2010/main" val="3676233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Midterm Report Timeline</a:t>
            </a:r>
            <a:endParaRPr lang="en-US" dirty="0">
              <a:solidFill>
                <a:schemeClr val="tx1"/>
              </a:solidFill>
            </a:endParaRPr>
          </a:p>
        </p:txBody>
      </p:sp>
      <p:sp>
        <p:nvSpPr>
          <p:cNvPr id="3" name="Content Placeholder 2"/>
          <p:cNvSpPr>
            <a:spLocks noGrp="1"/>
          </p:cNvSpPr>
          <p:nvPr>
            <p:ph sz="quarter" idx="1"/>
          </p:nvPr>
        </p:nvSpPr>
        <p:spPr/>
        <p:txBody>
          <a:bodyPr>
            <a:normAutofit fontScale="55000" lnSpcReduction="20000"/>
          </a:bodyPr>
          <a:lstStyle/>
          <a:p>
            <a:r>
              <a:rPr lang="en-US" sz="3200" dirty="0"/>
              <a:t>August </a:t>
            </a:r>
            <a:r>
              <a:rPr lang="en-US" sz="3200" dirty="0" smtClean="0"/>
              <a:t>24, </a:t>
            </a:r>
            <a:r>
              <a:rPr lang="en-US" sz="3200" dirty="0"/>
              <a:t>2016 	</a:t>
            </a:r>
            <a:r>
              <a:rPr lang="en-US" sz="3200" dirty="0" smtClean="0"/>
              <a:t>Fall </a:t>
            </a:r>
            <a:r>
              <a:rPr lang="en-US" sz="3200" dirty="0"/>
              <a:t>FLEX Day – Accreditation Update</a:t>
            </a:r>
          </a:p>
          <a:p>
            <a:pPr marL="0" indent="0">
              <a:buNone/>
            </a:pPr>
            <a:r>
              <a:rPr lang="en-US" sz="3200" dirty="0"/>
              <a:t> </a:t>
            </a:r>
          </a:p>
          <a:p>
            <a:r>
              <a:rPr lang="en-US" sz="3200" dirty="0"/>
              <a:t>September </a:t>
            </a:r>
            <a:r>
              <a:rPr lang="en-US" sz="3200" dirty="0" smtClean="0"/>
              <a:t>2016	Prepare </a:t>
            </a:r>
            <a:r>
              <a:rPr lang="en-US" sz="3200" dirty="0"/>
              <a:t>first draft of Midterm </a:t>
            </a:r>
            <a:r>
              <a:rPr lang="en-US" sz="3200" dirty="0" smtClean="0"/>
              <a:t>Report</a:t>
            </a:r>
            <a:r>
              <a:rPr lang="en-US" sz="3200" dirty="0"/>
              <a:t> </a:t>
            </a:r>
            <a:r>
              <a:rPr lang="en-US" sz="3200" dirty="0" smtClean="0"/>
              <a:t>&amp;</a:t>
            </a:r>
            <a:r>
              <a:rPr lang="en-US" sz="3200" dirty="0"/>
              <a:t> </a:t>
            </a:r>
            <a:r>
              <a:rPr lang="en-US" sz="3200" dirty="0" smtClean="0"/>
              <a:t>compile 			evidence 			</a:t>
            </a:r>
            <a:endParaRPr lang="en-US" sz="3200" dirty="0"/>
          </a:p>
          <a:p>
            <a:pPr marL="0" indent="0">
              <a:buNone/>
            </a:pPr>
            <a:r>
              <a:rPr lang="en-US" sz="3200" dirty="0"/>
              <a:t> </a:t>
            </a:r>
          </a:p>
          <a:p>
            <a:r>
              <a:rPr lang="en-US" sz="3200" dirty="0"/>
              <a:t>Sept./mid-Oct., 2016	Leadership Councils provide updates on Actionable </a:t>
            </a:r>
            <a:r>
              <a:rPr lang="en-US" sz="3200" dirty="0" smtClean="0"/>
              <a:t>			Improvement Plans; revise draft report</a:t>
            </a:r>
            <a:endParaRPr lang="en-US" sz="3200" dirty="0"/>
          </a:p>
          <a:p>
            <a:pPr marL="0" indent="0">
              <a:buNone/>
            </a:pPr>
            <a:r>
              <a:rPr lang="en-US" sz="3200" dirty="0"/>
              <a:t> </a:t>
            </a:r>
          </a:p>
          <a:p>
            <a:r>
              <a:rPr lang="en-US" sz="3200" dirty="0"/>
              <a:t>Nov. 1, 2016	</a:t>
            </a:r>
            <a:r>
              <a:rPr lang="en-US" sz="3200" dirty="0" smtClean="0"/>
              <a:t>	Draft </a:t>
            </a:r>
            <a:r>
              <a:rPr lang="en-US" sz="3200" dirty="0"/>
              <a:t>ready for review</a:t>
            </a:r>
          </a:p>
          <a:p>
            <a:pPr marL="0" indent="0">
              <a:buNone/>
            </a:pPr>
            <a:r>
              <a:rPr lang="en-US" sz="3200" dirty="0"/>
              <a:t> </a:t>
            </a:r>
          </a:p>
          <a:p>
            <a:r>
              <a:rPr lang="en-US" sz="3200" dirty="0"/>
              <a:t>Nov./Dec., 2016	</a:t>
            </a:r>
            <a:r>
              <a:rPr lang="en-US" sz="3200" dirty="0" smtClean="0"/>
              <a:t>Draft </a:t>
            </a:r>
            <a:r>
              <a:rPr lang="en-US" sz="3200" dirty="0"/>
              <a:t>to councils, committees, constituency groups </a:t>
            </a:r>
            <a:r>
              <a:rPr lang="en-US" sz="3200" dirty="0" smtClean="0"/>
              <a:t>			(</a:t>
            </a:r>
            <a:r>
              <a:rPr lang="en-US" sz="3200" dirty="0"/>
              <a:t>Academic Senate, </a:t>
            </a:r>
            <a:r>
              <a:rPr lang="en-US" sz="3200" dirty="0" smtClean="0"/>
              <a:t>Student </a:t>
            </a:r>
            <a:r>
              <a:rPr lang="en-US" sz="3200" dirty="0"/>
              <a:t>Senate, CSEA), PLT </a:t>
            </a:r>
            <a:r>
              <a:rPr lang="en-US" sz="3200" dirty="0" smtClean="0"/>
              <a:t>for 			review</a:t>
            </a:r>
          </a:p>
          <a:p>
            <a:endParaRPr lang="en-US" sz="3200" dirty="0" smtClean="0"/>
          </a:p>
          <a:p>
            <a:r>
              <a:rPr lang="en-US" sz="3200" dirty="0" smtClean="0"/>
              <a:t>January </a:t>
            </a:r>
            <a:r>
              <a:rPr lang="en-US" sz="3200" dirty="0"/>
              <a:t>2017	</a:t>
            </a:r>
            <a:r>
              <a:rPr lang="en-US" sz="3200" dirty="0" smtClean="0"/>
              <a:t>	Midterm </a:t>
            </a:r>
            <a:r>
              <a:rPr lang="en-US" sz="3200" dirty="0"/>
              <a:t>Report to Board of Trustees</a:t>
            </a:r>
          </a:p>
          <a:p>
            <a:pPr marL="0" indent="0">
              <a:buNone/>
            </a:pPr>
            <a:r>
              <a:rPr lang="en-US" sz="3200" dirty="0"/>
              <a:t> </a:t>
            </a:r>
          </a:p>
          <a:p>
            <a:r>
              <a:rPr lang="en-US" sz="3200" dirty="0"/>
              <a:t>March 15, 2017	</a:t>
            </a:r>
            <a:r>
              <a:rPr lang="en-US" sz="3200" dirty="0" smtClean="0"/>
              <a:t>	Midterm </a:t>
            </a:r>
            <a:r>
              <a:rPr lang="en-US" sz="3200" dirty="0"/>
              <a:t>Report received by ACCJC</a:t>
            </a:r>
          </a:p>
          <a:p>
            <a:endParaRPr lang="en-US" dirty="0"/>
          </a:p>
        </p:txBody>
      </p:sp>
    </p:spTree>
    <p:extLst>
      <p:ext uri="{BB962C8B-B14F-4D97-AF65-F5344CB8AC3E}">
        <p14:creationId xmlns:p14="http://schemas.microsoft.com/office/powerpoint/2010/main" val="1034396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Actionable Improvement Plans – Std. I</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r>
              <a:rPr lang="en-US" dirty="0" smtClean="0"/>
              <a:t>Implement </a:t>
            </a:r>
            <a:r>
              <a:rPr lang="en-US" dirty="0"/>
              <a:t>the revised Annual Unit Plan templates and the revised Comprehensive Program Review addendum, which establishes measurable goals using the ACCJC-recommended data structure, to refresh the College’s strategic plan in 2014-2019. </a:t>
            </a:r>
          </a:p>
          <a:p>
            <a:endParaRPr lang="en-US" dirty="0" smtClean="0"/>
          </a:p>
          <a:p>
            <a:r>
              <a:rPr lang="en-US" dirty="0" smtClean="0"/>
              <a:t>Review </a:t>
            </a:r>
            <a:r>
              <a:rPr lang="en-US" dirty="0"/>
              <a:t>achievement of initial targets and revise targets, along with goals and strategies, for the RCC Strategic Plan 2014-2019</a:t>
            </a:r>
            <a:r>
              <a:rPr lang="en-US" dirty="0" smtClean="0"/>
              <a:t>.</a:t>
            </a:r>
          </a:p>
          <a:p>
            <a:endParaRPr lang="en-US" dirty="0"/>
          </a:p>
        </p:txBody>
      </p:sp>
    </p:spTree>
    <p:extLst>
      <p:ext uri="{BB962C8B-B14F-4D97-AF65-F5344CB8AC3E}">
        <p14:creationId xmlns:p14="http://schemas.microsoft.com/office/powerpoint/2010/main" val="1681611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 Std. </a:t>
            </a:r>
            <a:r>
              <a:rPr lang="en-US" dirty="0" smtClean="0">
                <a:solidFill>
                  <a:schemeClr val="tx1"/>
                </a:solidFill>
              </a:rPr>
              <a:t>IIA</a:t>
            </a:r>
            <a:endParaRPr lang="en-US" dirty="0"/>
          </a:p>
        </p:txBody>
      </p:sp>
      <p:sp>
        <p:nvSpPr>
          <p:cNvPr id="3" name="Content Placeholder 2"/>
          <p:cNvSpPr>
            <a:spLocks noGrp="1"/>
          </p:cNvSpPr>
          <p:nvPr>
            <p:ph sz="quarter" idx="1"/>
          </p:nvPr>
        </p:nvSpPr>
        <p:spPr/>
        <p:txBody>
          <a:bodyPr>
            <a:normAutofit fontScale="77500" lnSpcReduction="20000"/>
          </a:bodyPr>
          <a:lstStyle/>
          <a:p>
            <a:endParaRPr lang="en-US" dirty="0" smtClean="0"/>
          </a:p>
          <a:p>
            <a:r>
              <a:rPr lang="en-US" dirty="0"/>
              <a:t>The College will develop integrated plans to implement the Pathways Initiative. </a:t>
            </a:r>
            <a:endParaRPr lang="en-US" dirty="0" smtClean="0"/>
          </a:p>
          <a:p>
            <a:pPr marL="0" indent="0">
              <a:buNone/>
            </a:pPr>
            <a:endParaRPr lang="en-US" dirty="0"/>
          </a:p>
          <a:p>
            <a:r>
              <a:rPr lang="en-US" dirty="0"/>
              <a:t>The Assessment Committee will implement a direct assessment of the GE component of degree programs. </a:t>
            </a:r>
          </a:p>
          <a:p>
            <a:endParaRPr lang="en-US" dirty="0"/>
          </a:p>
          <a:p>
            <a:r>
              <a:rPr lang="en-US" dirty="0" smtClean="0"/>
              <a:t>The </a:t>
            </a:r>
            <a:r>
              <a:rPr lang="en-US" dirty="0"/>
              <a:t>College and disciplines offering online classes will evaluate the effectiveness and cost of online instruction as part of the program review process.</a:t>
            </a:r>
          </a:p>
          <a:p>
            <a:endParaRPr lang="en-US" dirty="0"/>
          </a:p>
          <a:p>
            <a:r>
              <a:rPr lang="en-US" dirty="0"/>
              <a:t>The College, using specific information from assessment activities, will develop measurable targets at both the institutional level and at the discipline level as part of the program review process.</a:t>
            </a:r>
          </a:p>
          <a:p>
            <a:endParaRPr lang="en-US" dirty="0"/>
          </a:p>
          <a:p>
            <a:endParaRPr lang="en-US" dirty="0"/>
          </a:p>
        </p:txBody>
      </p:sp>
    </p:spTree>
    <p:extLst>
      <p:ext uri="{BB962C8B-B14F-4D97-AF65-F5344CB8AC3E}">
        <p14:creationId xmlns:p14="http://schemas.microsoft.com/office/powerpoint/2010/main" val="2925350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Actionable Improvement Plans – Std. </a:t>
            </a:r>
            <a:r>
              <a:rPr lang="en-US" dirty="0" smtClean="0">
                <a:solidFill>
                  <a:schemeClr val="tx1"/>
                </a:solidFill>
              </a:rPr>
              <a:t>IIB</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a:t>Develop a user friendly comprehensive degree audit system that includes the evaluation of courses from the most common transfer institutions.</a:t>
            </a:r>
          </a:p>
          <a:p>
            <a:endParaRPr lang="en-US" dirty="0"/>
          </a:p>
          <a:p>
            <a:r>
              <a:rPr lang="en-US" dirty="0"/>
              <a:t>Share student data from the admissions application to allow department chairs and deans of instruction the ability to identity students who selected an AST or AAT in their particular disciplines</a:t>
            </a:r>
            <a:r>
              <a:rPr lang="en-US" dirty="0" smtClean="0"/>
              <a:t>.</a:t>
            </a:r>
          </a:p>
          <a:p>
            <a:endParaRPr lang="en-US" dirty="0" smtClean="0"/>
          </a:p>
          <a:p>
            <a:r>
              <a:rPr lang="en-US" dirty="0"/>
              <a:t>Implement an online student educational planning tool.</a:t>
            </a:r>
          </a:p>
          <a:p>
            <a:endParaRPr lang="en-US" dirty="0"/>
          </a:p>
          <a:p>
            <a:r>
              <a:rPr lang="en-US" dirty="0"/>
              <a:t>Define the role of faculty advisors, and identify the specific training these advisors will need to assist students in the ADT.</a:t>
            </a:r>
          </a:p>
          <a:p>
            <a:endParaRPr lang="en-US" dirty="0"/>
          </a:p>
          <a:p>
            <a:endParaRPr lang="en-US" dirty="0"/>
          </a:p>
        </p:txBody>
      </p:sp>
    </p:spTree>
    <p:extLst>
      <p:ext uri="{BB962C8B-B14F-4D97-AF65-F5344CB8AC3E}">
        <p14:creationId xmlns:p14="http://schemas.microsoft.com/office/powerpoint/2010/main" val="2618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Actionable Improvement Plans – Std. IIC</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endParaRPr lang="en-US" dirty="0"/>
          </a:p>
          <a:p>
            <a:r>
              <a:rPr lang="en-US" dirty="0"/>
              <a:t>Allocate funds from the College budget to support library materials, human resources, and equipment on an ongoing basis</a:t>
            </a:r>
            <a:r>
              <a:rPr lang="en-US" dirty="0" smtClean="0"/>
              <a:t>.</a:t>
            </a:r>
          </a:p>
          <a:p>
            <a:endParaRPr lang="en-US" dirty="0"/>
          </a:p>
          <a:p>
            <a:endParaRPr lang="en-US" dirty="0"/>
          </a:p>
        </p:txBody>
      </p:sp>
    </p:spTree>
    <p:extLst>
      <p:ext uri="{BB962C8B-B14F-4D97-AF65-F5344CB8AC3E}">
        <p14:creationId xmlns:p14="http://schemas.microsoft.com/office/powerpoint/2010/main" val="22353937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ustom 2">
      <a:dk1>
        <a:sysClr val="windowText" lastClr="000000"/>
      </a:dk1>
      <a:lt1>
        <a:sysClr val="window" lastClr="FFFFFF"/>
      </a:lt1>
      <a:dk2>
        <a:srgbClr val="303030"/>
      </a:dk2>
      <a:lt2>
        <a:srgbClr val="FFA54B"/>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B6D3F921F5AB244C9F36D0014FC74623" ma:contentTypeVersion="0" ma:contentTypeDescription="Create a new document." ma:contentTypeScope="" ma:versionID="f26965fc0e6d66426f624cdf6e8b97d6">
  <xsd:schema xmlns:xsd="http://www.w3.org/2001/XMLSchema" xmlns:xs="http://www.w3.org/2001/XMLSchema" xmlns:p="http://schemas.microsoft.com/office/2006/metadata/properties" xmlns:ns2="9c56037c-f514-435f-9335-5f2347cc2d2b" targetNamespace="http://schemas.microsoft.com/office/2006/metadata/properties" ma:root="true" ma:fieldsID="9ea4979d7d742b8507e2f7a779813d00" ns2:_="">
    <xsd:import namespace="9c56037c-f514-435f-9335-5f2347cc2d2b"/>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56037c-f514-435f-9335-5f2347cc2d2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9c56037c-f514-435f-9335-5f2347cc2d2b">RHPV64EJFW6T-403-2219</_dlc_DocId>
    <_dlc_DocIdUrl xmlns="9c56037c-f514-435f-9335-5f2347cc2d2b">
      <Url>https://staging.rcc.edu/about/president/strategic-planning/_layouts/DocIdRedir.aspx?ID=RHPV64EJFW6T-403-2219</Url>
      <Description>RHPV64EJFW6T-403-2219</Description>
    </_dlc_DocIdUrl>
  </documentManagement>
</p:properties>
</file>

<file path=customXml/itemProps1.xml><?xml version="1.0" encoding="utf-8"?>
<ds:datastoreItem xmlns:ds="http://schemas.openxmlformats.org/officeDocument/2006/customXml" ds:itemID="{462DF97E-9115-4CE9-99A4-BA1A0D9254BE}"/>
</file>

<file path=customXml/itemProps2.xml><?xml version="1.0" encoding="utf-8"?>
<ds:datastoreItem xmlns:ds="http://schemas.openxmlformats.org/officeDocument/2006/customXml" ds:itemID="{79F27E54-79F7-4FD6-99C2-32330598355A}"/>
</file>

<file path=customXml/itemProps3.xml><?xml version="1.0" encoding="utf-8"?>
<ds:datastoreItem xmlns:ds="http://schemas.openxmlformats.org/officeDocument/2006/customXml" ds:itemID="{C49E61DE-FF57-4E1C-8FAC-FDC7417416A5}"/>
</file>

<file path=customXml/itemProps4.xml><?xml version="1.0" encoding="utf-8"?>
<ds:datastoreItem xmlns:ds="http://schemas.openxmlformats.org/officeDocument/2006/customXml" ds:itemID="{D4F3D188-3075-49FD-BF29-197D4431B168}"/>
</file>

<file path=docProps/app.xml><?xml version="1.0" encoding="utf-8"?>
<Properties xmlns="http://schemas.openxmlformats.org/officeDocument/2006/extended-properties" xmlns:vt="http://schemas.openxmlformats.org/officeDocument/2006/docPropsVTypes">
  <Template>Adjacency</Template>
  <TotalTime>2782</TotalTime>
  <Words>744</Words>
  <Application>Microsoft Macintosh PowerPoint</Application>
  <PresentationFormat>On-screen Show (4:3)</PresentationFormat>
  <Paragraphs>101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                    Accreditation Update</vt:lpstr>
      <vt:lpstr>Recommendations from March 2014 ACCJC Visit</vt:lpstr>
      <vt:lpstr> </vt:lpstr>
      <vt:lpstr>Substantive Change Status – February 2016</vt:lpstr>
      <vt:lpstr>Midterm Report Timeline</vt:lpstr>
      <vt:lpstr>Actionable Improvement Plans – Std. I</vt:lpstr>
      <vt:lpstr>Actionable Improvement Plans – Std. IIA</vt:lpstr>
      <vt:lpstr>Actionable Improvement Plans – Std. IIB</vt:lpstr>
      <vt:lpstr>Actionable Improvement Plans – Std. IIC</vt:lpstr>
      <vt:lpstr>Actionable Improvement Plans – Std. IIIA</vt:lpstr>
      <vt:lpstr>Actionable Improvement Plans – Std. IIIB</vt:lpstr>
      <vt:lpstr>Actionable Improvement Plans – Std. IIIC</vt:lpstr>
      <vt:lpstr>Actionable Improvement Plans – Std. IIID</vt:lpstr>
      <vt:lpstr>Actionable Improvement Plans – Std. IV</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Similar Processes</dc:title>
  <dc:creator>Diane Dieckmeyer</dc:creator>
  <cp:lastModifiedBy>RCCD</cp:lastModifiedBy>
  <cp:revision>135</cp:revision>
  <cp:lastPrinted>2016-08-18T20:26:10Z</cp:lastPrinted>
  <dcterms:created xsi:type="dcterms:W3CDTF">2013-11-16T21:37:26Z</dcterms:created>
  <dcterms:modified xsi:type="dcterms:W3CDTF">2016-09-06T18:24:37Z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0x010100B6D3F921F5AB244C9F36D0014FC74623</vt:lpwstr>
  </property>
  <property fmtid="{D5CDD505-2E9C-101B-9397-08002B2CF9AE}" pid="3" name="_dlc_DocIdItemGuid">
    <vt:lpwstr>c127e444-252f-4351-8a4d-85c14c172c37</vt:lpwstr>
  </property>
</Properties>
</file>