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42.xml" ContentType="application/vnd.openxmlformats-officedocument.presentationml.slide+xml"/>
  <Override PartName="/ppt/slides/slide25.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45.xml" ContentType="application/vnd.openxmlformats-officedocument.presentationml.notesSlide+xml"/>
  <Override PartName="/ppt/notesSlides/notesSlide42.xml" ContentType="application/vnd.openxmlformats-officedocument.presentationml.notes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harts/style1.xml" ContentType="application/vnd.ms-office.chartstyle+xml"/>
  <Override PartName="/ppt/charts/chart6.xml" ContentType="application/vnd.openxmlformats-officedocument.drawingml.chart+xml"/>
  <Override PartName="/ppt/handoutMasters/handoutMaster1.xml" ContentType="application/vnd.openxmlformats-officedocument.presentationml.handoutMaster+xml"/>
  <Override PartName="/ppt/charts/chart1.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7" r:id="rId1"/>
  </p:sldMasterIdLst>
  <p:notesMasterIdLst>
    <p:notesMasterId r:id="rId51"/>
  </p:notesMasterIdLst>
  <p:handoutMasterIdLst>
    <p:handoutMasterId r:id="rId52"/>
  </p:handoutMasterIdLst>
  <p:sldIdLst>
    <p:sldId id="257" r:id="rId2"/>
    <p:sldId id="335" r:id="rId3"/>
    <p:sldId id="338" r:id="rId4"/>
    <p:sldId id="346" r:id="rId5"/>
    <p:sldId id="345" r:id="rId6"/>
    <p:sldId id="353" r:id="rId7"/>
    <p:sldId id="348" r:id="rId8"/>
    <p:sldId id="347" r:id="rId9"/>
    <p:sldId id="331" r:id="rId10"/>
    <p:sldId id="339" r:id="rId11"/>
    <p:sldId id="340" r:id="rId12"/>
    <p:sldId id="341" r:id="rId13"/>
    <p:sldId id="342" r:id="rId14"/>
    <p:sldId id="306" r:id="rId15"/>
    <p:sldId id="336" r:id="rId16"/>
    <p:sldId id="319" r:id="rId17"/>
    <p:sldId id="350" r:id="rId18"/>
    <p:sldId id="307" r:id="rId19"/>
    <p:sldId id="308" r:id="rId20"/>
    <p:sldId id="318" r:id="rId21"/>
    <p:sldId id="321" r:id="rId22"/>
    <p:sldId id="286" r:id="rId23"/>
    <p:sldId id="292" r:id="rId24"/>
    <p:sldId id="352" r:id="rId25"/>
    <p:sldId id="277" r:id="rId26"/>
    <p:sldId id="278" r:id="rId27"/>
    <p:sldId id="279" r:id="rId28"/>
    <p:sldId id="281" r:id="rId29"/>
    <p:sldId id="349" r:id="rId30"/>
    <p:sldId id="323" r:id="rId31"/>
    <p:sldId id="324" r:id="rId32"/>
    <p:sldId id="325" r:id="rId33"/>
    <p:sldId id="326" r:id="rId34"/>
    <p:sldId id="327" r:id="rId35"/>
    <p:sldId id="293" r:id="rId36"/>
    <p:sldId id="282" r:id="rId37"/>
    <p:sldId id="283" r:id="rId38"/>
    <p:sldId id="287" r:id="rId39"/>
    <p:sldId id="288" r:id="rId40"/>
    <p:sldId id="343" r:id="rId41"/>
    <p:sldId id="344" r:id="rId42"/>
    <p:sldId id="295" r:id="rId43"/>
    <p:sldId id="312" r:id="rId44"/>
    <p:sldId id="313" r:id="rId45"/>
    <p:sldId id="297" r:id="rId46"/>
    <p:sldId id="298" r:id="rId47"/>
    <p:sldId id="299" r:id="rId48"/>
    <p:sldId id="302" r:id="rId49"/>
    <p:sldId id="329"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63" autoAdjust="0"/>
  </p:normalViewPr>
  <p:slideViewPr>
    <p:cSldViewPr>
      <p:cViewPr varScale="1">
        <p:scale>
          <a:sx n="80" d="100"/>
          <a:sy n="80"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4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vm-wendy.rccd.net\institutionalresearch\RCC%20Institutional%20Effectiveness\Degrees%20Certs%20and%20Gainful%20Employment\Subsequent%20Enrollment\CSUSB%20Subsequent%20Enrollment.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Males</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Certificate</c:v>
                </c:pt>
                <c:pt idx="1">
                  <c:v>Associates Degree</c:v>
                </c:pt>
                <c:pt idx="2">
                  <c:v>Bachelor's Degree</c:v>
                </c:pt>
              </c:strCache>
            </c:strRef>
          </c:cat>
          <c:val>
            <c:numRef>
              <c:f>Sheet1!$B$2:$B$4</c:f>
              <c:numCache>
                <c:formatCode>0%</c:formatCode>
                <c:ptCount val="3"/>
                <c:pt idx="0">
                  <c:v>0.08</c:v>
                </c:pt>
                <c:pt idx="1">
                  <c:v>0.17</c:v>
                </c:pt>
                <c:pt idx="2">
                  <c:v>0.46</c:v>
                </c:pt>
              </c:numCache>
            </c:numRef>
          </c:val>
          <c:extLst xmlns:c16r2="http://schemas.microsoft.com/office/drawing/2015/06/chart">
            <c:ext xmlns:c16="http://schemas.microsoft.com/office/drawing/2014/chart" uri="{C3380CC4-5D6E-409C-BE32-E72D297353CC}">
              <c16:uniqueId val="{00000000-1FBA-48DB-8012-E1ECBA9DC3CB}"/>
            </c:ext>
          </c:extLst>
        </c:ser>
        <c:ser>
          <c:idx val="1"/>
          <c:order val="1"/>
          <c:tx>
            <c:strRef>
              <c:f>Sheet1!$C$1</c:f>
              <c:strCache>
                <c:ptCount val="1"/>
                <c:pt idx="0">
                  <c:v>Females</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Certificate</c:v>
                </c:pt>
                <c:pt idx="1">
                  <c:v>Associates Degree</c:v>
                </c:pt>
                <c:pt idx="2">
                  <c:v>Bachelor's Degree</c:v>
                </c:pt>
              </c:strCache>
            </c:strRef>
          </c:cat>
          <c:val>
            <c:numRef>
              <c:f>Sheet1!$C$2:$C$4</c:f>
              <c:numCache>
                <c:formatCode>0%</c:formatCode>
                <c:ptCount val="3"/>
                <c:pt idx="0">
                  <c:v>0.2</c:v>
                </c:pt>
                <c:pt idx="1">
                  <c:v>0.4</c:v>
                </c:pt>
                <c:pt idx="2">
                  <c:v>0.92</c:v>
                </c:pt>
              </c:numCache>
            </c:numRef>
          </c:val>
          <c:extLst xmlns:c16r2="http://schemas.microsoft.com/office/drawing/2015/06/chart">
            <c:ext xmlns:c16="http://schemas.microsoft.com/office/drawing/2014/chart" uri="{C3380CC4-5D6E-409C-BE32-E72D297353CC}">
              <c16:uniqueId val="{00000001-1FBA-48DB-8012-E1ECBA9DC3CB}"/>
            </c:ext>
          </c:extLst>
        </c:ser>
        <c:dLbls>
          <c:dLblPos val="outEnd"/>
          <c:showLegendKey val="0"/>
          <c:showVal val="1"/>
          <c:showCatName val="0"/>
          <c:showSerName val="0"/>
          <c:showPercent val="0"/>
          <c:showBubbleSize val="0"/>
        </c:dLbls>
        <c:gapWidth val="150"/>
        <c:axId val="651114896"/>
        <c:axId val="651130576"/>
      </c:barChart>
      <c:catAx>
        <c:axId val="651114896"/>
        <c:scaling>
          <c:orientation val="minMax"/>
        </c:scaling>
        <c:delete val="0"/>
        <c:axPos val="l"/>
        <c:numFmt formatCode="General" sourceLinked="0"/>
        <c:majorTickMark val="out"/>
        <c:minorTickMark val="none"/>
        <c:tickLblPos val="nextTo"/>
        <c:crossAx val="651130576"/>
        <c:crosses val="autoZero"/>
        <c:auto val="1"/>
        <c:lblAlgn val="ctr"/>
        <c:lblOffset val="100"/>
        <c:noMultiLvlLbl val="0"/>
      </c:catAx>
      <c:valAx>
        <c:axId val="651130576"/>
        <c:scaling>
          <c:orientation val="minMax"/>
        </c:scaling>
        <c:delete val="1"/>
        <c:axPos val="b"/>
        <c:numFmt formatCode="0%" sourceLinked="1"/>
        <c:majorTickMark val="out"/>
        <c:minorTickMark val="none"/>
        <c:tickLblPos val="nextTo"/>
        <c:crossAx val="6511148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13203042938536E-2"/>
          <c:y val="6.4013372402802651E-2"/>
          <c:w val="0.72211541522105882"/>
          <c:h val="0.82787089630754762"/>
        </c:manualLayout>
      </c:layout>
      <c:barChart>
        <c:barDir val="col"/>
        <c:grouping val="percentStacked"/>
        <c:varyColors val="0"/>
        <c:ser>
          <c:idx val="0"/>
          <c:order val="0"/>
          <c:tx>
            <c:strRef>
              <c:f>Sheet1!$A$8</c:f>
              <c:strCache>
                <c:ptCount val="1"/>
                <c:pt idx="0">
                  <c:v>Earned Certificate</c:v>
                </c:pt>
              </c:strCache>
            </c:strRef>
          </c:tx>
          <c:spPr>
            <a:solidFill>
              <a:schemeClr val="accent1"/>
            </a:solidFill>
            <a:ln>
              <a:noFill/>
            </a:ln>
            <a:effectLst/>
          </c:spPr>
          <c:invertIfNegative val="0"/>
          <c:dLbls>
            <c:dLbl>
              <c:idx val="2"/>
              <c:layout>
                <c:manualLayout>
                  <c:x val="-3.09036645176047E-3"/>
                  <c:y val="4.5625483401996598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E7E-4BBF-BCEF-A2DBDE12D99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Sheet1!$B$8:$D$8</c:f>
              <c:numCache>
                <c:formatCode>0%</c:formatCode>
                <c:ptCount val="3"/>
                <c:pt idx="0">
                  <c:v>2.3208268655586301E-2</c:v>
                </c:pt>
                <c:pt idx="1">
                  <c:v>2.9873923170776799E-2</c:v>
                </c:pt>
                <c:pt idx="2">
                  <c:v>2.55457567280932E-2</c:v>
                </c:pt>
              </c:numCache>
            </c:numRef>
          </c:val>
          <c:extLst xmlns:c16r2="http://schemas.microsoft.com/office/drawing/2015/06/chart">
            <c:ext xmlns:c16="http://schemas.microsoft.com/office/drawing/2014/chart" uri="{C3380CC4-5D6E-409C-BE32-E72D297353CC}">
              <c16:uniqueId val="{00000001-4E7E-4BBF-BCEF-A2DBDE12D99A}"/>
            </c:ext>
          </c:extLst>
        </c:ser>
        <c:ser>
          <c:idx val="1"/>
          <c:order val="1"/>
          <c:tx>
            <c:strRef>
              <c:f>Sheet1!$A$7</c:f>
              <c:strCache>
                <c:ptCount val="1"/>
                <c:pt idx="0">
                  <c:v>Earned Associate Degree</c:v>
                </c:pt>
              </c:strCache>
            </c:strRef>
          </c:tx>
          <c:spPr>
            <a:solidFill>
              <a:srgbClr val="1C83AE"/>
            </a:solidFill>
            <a:ln>
              <a:noFill/>
            </a:ln>
            <a:effectLst/>
          </c:spPr>
          <c:invertIfNegative val="0"/>
          <c:dLbls>
            <c:dLbl>
              <c:idx val="2"/>
              <c:layout>
                <c:manualLayout>
                  <c:x val="-4.6356105116259804E-3"/>
                  <c:y val="2.7375290049696398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E7E-4BBF-BCEF-A2DBDE12D99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Sheet1!$B$7:$D$7</c:f>
              <c:numCache>
                <c:formatCode>0%</c:formatCode>
                <c:ptCount val="3"/>
                <c:pt idx="0">
                  <c:v>6.9473365388255798E-2</c:v>
                </c:pt>
                <c:pt idx="1">
                  <c:v>7.2281583909490896E-2</c:v>
                </c:pt>
                <c:pt idx="2">
                  <c:v>6.9569302385172199E-2</c:v>
                </c:pt>
              </c:numCache>
            </c:numRef>
          </c:val>
          <c:extLst xmlns:c16r2="http://schemas.microsoft.com/office/drawing/2015/06/chart">
            <c:ext xmlns:c16="http://schemas.microsoft.com/office/drawing/2014/chart" uri="{C3380CC4-5D6E-409C-BE32-E72D297353CC}">
              <c16:uniqueId val="{00000003-4E7E-4BBF-BCEF-A2DBDE12D99A}"/>
            </c:ext>
          </c:extLst>
        </c:ser>
        <c:ser>
          <c:idx val="2"/>
          <c:order val="2"/>
          <c:tx>
            <c:strRef>
              <c:f>Sheet1!$A$6</c:f>
              <c:strCache>
                <c:ptCount val="1"/>
                <c:pt idx="0">
                  <c:v>Earned Bachelor's Degree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Sheet1!$B$6:$D$6</c:f>
              <c:numCache>
                <c:formatCode>0%</c:formatCode>
                <c:ptCount val="3"/>
                <c:pt idx="0">
                  <c:v>0.206299928065725</c:v>
                </c:pt>
                <c:pt idx="1">
                  <c:v>8.9917550929862797E-2</c:v>
                </c:pt>
                <c:pt idx="2">
                  <c:v>0.15553088054209099</c:v>
                </c:pt>
              </c:numCache>
            </c:numRef>
          </c:val>
          <c:extLst xmlns:c16r2="http://schemas.microsoft.com/office/drawing/2015/06/chart">
            <c:ext xmlns:c16="http://schemas.microsoft.com/office/drawing/2014/chart" uri="{C3380CC4-5D6E-409C-BE32-E72D297353CC}">
              <c16:uniqueId val="{00000004-4E7E-4BBF-BCEF-A2DBDE12D99A}"/>
            </c:ext>
          </c:extLst>
        </c:ser>
        <c:ser>
          <c:idx val="3"/>
          <c:order val="3"/>
          <c:tx>
            <c:strRef>
              <c:f>Sheet1!$A$5</c:f>
              <c:strCache>
                <c:ptCount val="1"/>
                <c:pt idx="0">
                  <c:v>Transferred with Community College Award</c:v>
                </c:pt>
              </c:strCache>
            </c:strRef>
          </c:tx>
          <c:spPr>
            <a:solidFill>
              <a:srgbClr val="A1CED6"/>
            </a:solidFill>
            <a:ln>
              <a:noFill/>
            </a:ln>
            <a:effectLst/>
          </c:spPr>
          <c:invertIfNegative val="0"/>
          <c:dLbls>
            <c:dLbl>
              <c:idx val="2"/>
              <c:layout>
                <c:manualLayout>
                  <c:x val="-1.54512239189502E-3"/>
                  <c:y val="4.5625483401996598E-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E7E-4BBF-BCEF-A2DBDE12D99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Sheet1!$B$5:$D$5</c:f>
              <c:numCache>
                <c:formatCode>0%</c:formatCode>
                <c:ptCount val="3"/>
                <c:pt idx="0">
                  <c:v>5.88535948207322E-2</c:v>
                </c:pt>
                <c:pt idx="1">
                  <c:v>4.7583835545531798E-2</c:v>
                </c:pt>
                <c:pt idx="2">
                  <c:v>5.2913668296641098E-2</c:v>
                </c:pt>
              </c:numCache>
            </c:numRef>
          </c:val>
          <c:extLst xmlns:c16r2="http://schemas.microsoft.com/office/drawing/2015/06/chart">
            <c:ext xmlns:c16="http://schemas.microsoft.com/office/drawing/2014/chart" uri="{C3380CC4-5D6E-409C-BE32-E72D297353CC}">
              <c16:uniqueId val="{00000006-4E7E-4BBF-BCEF-A2DBDE12D99A}"/>
            </c:ext>
          </c:extLst>
        </c:ser>
        <c:ser>
          <c:idx val="4"/>
          <c:order val="4"/>
          <c:tx>
            <c:strRef>
              <c:f>Sheet1!$A$4</c:f>
              <c:strCache>
                <c:ptCount val="1"/>
                <c:pt idx="0">
                  <c:v>Transferred to Four-Year College</c:v>
                </c:pt>
              </c:strCache>
            </c:strRef>
          </c:tx>
          <c:spPr>
            <a:solidFill>
              <a:srgbClr val="D4D4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Sheet1!$B$4:$D$4</c:f>
              <c:numCache>
                <c:formatCode>0%</c:formatCode>
                <c:ptCount val="3"/>
                <c:pt idx="0">
                  <c:v>0.12620679210994601</c:v>
                </c:pt>
                <c:pt idx="1">
                  <c:v>8.5148075572152204E-2</c:v>
                </c:pt>
                <c:pt idx="2">
                  <c:v>0.106233050756977</c:v>
                </c:pt>
              </c:numCache>
            </c:numRef>
          </c:val>
          <c:extLst xmlns:c16r2="http://schemas.microsoft.com/office/drawing/2015/06/chart">
            <c:ext xmlns:c16="http://schemas.microsoft.com/office/drawing/2014/chart" uri="{C3380CC4-5D6E-409C-BE32-E72D297353CC}">
              <c16:uniqueId val="{00000007-4E7E-4BBF-BCEF-A2DBDE12D99A}"/>
            </c:ext>
          </c:extLst>
        </c:ser>
        <c:ser>
          <c:idx val="5"/>
          <c:order val="5"/>
          <c:tx>
            <c:strRef>
              <c:f>Sheet1!$A$3</c:f>
              <c:strCache>
                <c:ptCount val="1"/>
                <c:pt idx="0">
                  <c:v>Still Enrolled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Sheet1!$B$3:$D$3</c:f>
              <c:numCache>
                <c:formatCode>0%</c:formatCode>
                <c:ptCount val="3"/>
                <c:pt idx="0">
                  <c:v>0.15711960019687299</c:v>
                </c:pt>
                <c:pt idx="1">
                  <c:v>0.18013088327725801</c:v>
                </c:pt>
                <c:pt idx="2">
                  <c:v>0.16724676674282701</c:v>
                </c:pt>
              </c:numCache>
            </c:numRef>
          </c:val>
          <c:extLst xmlns:c16r2="http://schemas.microsoft.com/office/drawing/2015/06/chart">
            <c:ext xmlns:c16="http://schemas.microsoft.com/office/drawing/2014/chart" uri="{C3380CC4-5D6E-409C-BE32-E72D297353CC}">
              <c16:uniqueId val="{00000008-4E7E-4BBF-BCEF-A2DBDE12D99A}"/>
            </c:ext>
          </c:extLst>
        </c:ser>
        <c:ser>
          <c:idx val="6"/>
          <c:order val="6"/>
          <c:tx>
            <c:strRef>
              <c:f>Sheet1!$A$2</c:f>
              <c:strCache>
                <c:ptCount val="1"/>
                <c:pt idx="0">
                  <c:v>Not Enrolled</c:v>
                </c:pt>
              </c:strCache>
            </c:strRef>
          </c:tx>
          <c:spPr>
            <a:solidFill>
              <a:srgbClr val="9A3F50"/>
            </a:solidFill>
            <a:ln>
              <a:noFill/>
            </a:ln>
            <a:effectLst/>
          </c:spPr>
          <c:invertIfNegative val="0"/>
          <c:dLbls>
            <c:spPr>
              <a:noFill/>
              <a:ln>
                <a:noFill/>
              </a:ln>
              <a:effectLst/>
            </c:spPr>
            <c:txPr>
              <a:bodyPr rot="0" spcFirstLastPara="1" vertOverflow="overflow" horzOverflow="overflow" vert="horz" wrap="square" lIns="38100" tIns="19050" rIns="38100" bIns="19050" anchor="ctr" anchorCtr="1">
                <a:noAutofit/>
              </a:bodyPr>
              <a:lstStyle/>
              <a:p>
                <a:pPr>
                  <a:defRPr sz="1800" b="1"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CA Higher-income _x000d_CC Entrants (N=53K)</c:v>
                </c:pt>
                <c:pt idx="1">
                  <c:v>CA Lower-income _x000d_CC Entrants (N=27K)</c:v>
                </c:pt>
                <c:pt idx="2">
                  <c:v>California CC Entrants (N=140K)</c:v>
                </c:pt>
              </c:strCache>
            </c:strRef>
          </c:cat>
          <c:val>
            <c:numRef>
              <c:f>Sheet1!$B$2:$D$2</c:f>
              <c:numCache>
                <c:formatCode>0%</c:formatCode>
                <c:ptCount val="3"/>
                <c:pt idx="0">
                  <c:v>0.35883845076288201</c:v>
                </c:pt>
                <c:pt idx="1">
                  <c:v>0.49506414759492701</c:v>
                </c:pt>
                <c:pt idx="2">
                  <c:v>0.42296057454819802</c:v>
                </c:pt>
              </c:numCache>
            </c:numRef>
          </c:val>
          <c:extLst xmlns:c16r2="http://schemas.microsoft.com/office/drawing/2015/06/chart">
            <c:ext xmlns:c16="http://schemas.microsoft.com/office/drawing/2014/chart" uri="{C3380CC4-5D6E-409C-BE32-E72D297353CC}">
              <c16:uniqueId val="{00000009-4E7E-4BBF-BCEF-A2DBDE12D99A}"/>
            </c:ext>
          </c:extLst>
        </c:ser>
        <c:dLbls>
          <c:showLegendKey val="0"/>
          <c:showVal val="1"/>
          <c:showCatName val="0"/>
          <c:showSerName val="0"/>
          <c:showPercent val="0"/>
          <c:showBubbleSize val="0"/>
        </c:dLbls>
        <c:gapWidth val="75"/>
        <c:overlap val="100"/>
        <c:axId val="658551984"/>
        <c:axId val="658552544"/>
      </c:barChart>
      <c:catAx>
        <c:axId val="65855198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58552544"/>
        <c:crosses val="autoZero"/>
        <c:auto val="1"/>
        <c:lblAlgn val="ctr"/>
        <c:lblOffset val="100"/>
        <c:noMultiLvlLbl val="0"/>
      </c:catAx>
      <c:valAx>
        <c:axId val="658552544"/>
        <c:scaling>
          <c:orientation val="minMax"/>
          <c:max val="1"/>
        </c:scaling>
        <c:delete val="1"/>
        <c:axPos val="r"/>
        <c:numFmt formatCode="0%" sourceLinked="0"/>
        <c:majorTickMark val="none"/>
        <c:minorTickMark val="none"/>
        <c:tickLblPos val="nextTo"/>
        <c:crossAx val="658551984"/>
        <c:crosses val="autoZero"/>
        <c:crossBetween val="between"/>
      </c:valAx>
      <c:spPr>
        <a:noFill/>
        <a:ln>
          <a:noFill/>
        </a:ln>
        <a:effectLst/>
      </c:spPr>
    </c:plotArea>
    <c:legend>
      <c:legendPos val="r"/>
      <c:layout>
        <c:manualLayout>
          <c:xMode val="edge"/>
          <c:yMode val="edge"/>
          <c:x val="0.76127165001659702"/>
          <c:y val="8.9376761472652194E-2"/>
          <c:w val="0.23712719228443196"/>
          <c:h val="0.7862143182408289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5285186125926"/>
          <c:y val="3.5000000000000003E-2"/>
          <c:w val="0.76982564276239662"/>
          <c:h val="0.93"/>
        </c:manualLayout>
      </c:layout>
      <c:barChart>
        <c:barDir val="col"/>
        <c:grouping val="stacked"/>
        <c:varyColors val="0"/>
        <c:ser>
          <c:idx val="0"/>
          <c:order val="0"/>
          <c:tx>
            <c:strRef>
              <c:f>'March 2018 Report'!$B$5</c:f>
              <c:strCache>
                <c:ptCount val="1"/>
                <c:pt idx="0">
                  <c:v>Local Cert ONLY</c:v>
                </c:pt>
              </c:strCache>
            </c:strRef>
          </c:tx>
          <c:spPr>
            <a:solidFill>
              <a:schemeClr val="accent1"/>
            </a:solidFill>
            <a:ln>
              <a:noFill/>
            </a:ln>
            <a:effectLst/>
          </c:spPr>
          <c:invertIfNegative val="0"/>
          <c:dLbls>
            <c:dLbl>
              <c:idx val="0"/>
              <c:layout>
                <c:manualLayout>
                  <c:x val="0.35814105494877646"/>
                  <c:y val="-2.258064516129043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2558676939576103"/>
                      <c:h val="9.159509202453987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'March 2018 Report'!$B$6</c:f>
              <c:numCache>
                <c:formatCode>0</c:formatCode>
                <c:ptCount val="1"/>
                <c:pt idx="0">
                  <c:v>96</c:v>
                </c:pt>
              </c:numCache>
            </c:numRef>
          </c:val>
        </c:ser>
        <c:ser>
          <c:idx val="1"/>
          <c:order val="1"/>
          <c:tx>
            <c:strRef>
              <c:f>'March 2018 Report'!$C$5</c:f>
              <c:strCache>
                <c:ptCount val="1"/>
                <c:pt idx="0">
                  <c:v>State Cert ONLY</c:v>
                </c:pt>
              </c:strCache>
            </c:strRef>
          </c:tx>
          <c:spPr>
            <a:solidFill>
              <a:schemeClr val="accent2"/>
            </a:solidFill>
            <a:ln>
              <a:noFill/>
            </a:ln>
            <a:effectLst/>
          </c:spPr>
          <c:invertIfNegative val="0"/>
          <c:dLbls>
            <c:dLbl>
              <c:idx val="0"/>
              <c:layout>
                <c:manualLayout>
                  <c:x val="0.34121863799283153"/>
                  <c:y val="-0.1139126129172503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2758422939068096"/>
                      <c:h val="9.159509202453987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'March 2018 Report'!$C$6</c:f>
              <c:numCache>
                <c:formatCode>0</c:formatCode>
                <c:ptCount val="1"/>
                <c:pt idx="0">
                  <c:v>95</c:v>
                </c:pt>
              </c:numCache>
            </c:numRef>
          </c:val>
        </c:ser>
        <c:ser>
          <c:idx val="2"/>
          <c:order val="2"/>
          <c:tx>
            <c:strRef>
              <c:f>'March 2018 Report'!$D$5</c:f>
              <c:strCache>
                <c:ptCount val="1"/>
                <c:pt idx="0">
                  <c:v>Degree ONLY</c:v>
                </c:pt>
              </c:strCache>
            </c:strRef>
          </c:tx>
          <c:spPr>
            <a:solidFill>
              <a:schemeClr val="accent3"/>
            </a:solidFill>
            <a:ln>
              <a:noFill/>
            </a:ln>
            <a:effectLst/>
          </c:spPr>
          <c:invertIfNegative val="0"/>
          <c:dLbls>
            <c:dLbl>
              <c:idx val="0"/>
              <c:layout>
                <c:manualLayout>
                  <c:x val="0.31971326164874553"/>
                  <c:y val="-0.1752027679822230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3083882256653401"/>
                      <c:h val="9.907975460122697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'March 2018 Report'!$D$6</c:f>
              <c:numCache>
                <c:formatCode>0</c:formatCode>
                <c:ptCount val="1"/>
                <c:pt idx="0">
                  <c:v>199</c:v>
                </c:pt>
              </c:numCache>
            </c:numRef>
          </c:val>
        </c:ser>
        <c:ser>
          <c:idx val="3"/>
          <c:order val="3"/>
          <c:tx>
            <c:strRef>
              <c:f>'March 2018 Report'!$E$5</c:f>
              <c:strCache>
                <c:ptCount val="1"/>
                <c:pt idx="0">
                  <c:v>Transfer to CC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'March 2018 Report'!$E$6</c:f>
              <c:numCache>
                <c:formatCode>0</c:formatCode>
                <c:ptCount val="1"/>
                <c:pt idx="0">
                  <c:v>558</c:v>
                </c:pt>
              </c:numCache>
            </c:numRef>
          </c:val>
        </c:ser>
        <c:ser>
          <c:idx val="4"/>
          <c:order val="4"/>
          <c:tx>
            <c:strRef>
              <c:f>'March 2018 Report'!$F$5</c:f>
              <c:strCache>
                <c:ptCount val="1"/>
                <c:pt idx="0">
                  <c:v>Transfer to 4 Year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'March 2018 Report'!$F$6</c:f>
              <c:numCache>
                <c:formatCode>0</c:formatCode>
                <c:ptCount val="1"/>
                <c:pt idx="0">
                  <c:v>2242</c:v>
                </c:pt>
              </c:numCache>
            </c:numRef>
          </c:val>
        </c:ser>
        <c:ser>
          <c:idx val="5"/>
          <c:order val="5"/>
          <c:tx>
            <c:strRef>
              <c:f>'March 2018 Report'!$G$5</c:f>
              <c:strCache>
                <c:ptCount val="1"/>
                <c:pt idx="0">
                  <c:v>Still Enrolled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'March 2018 Report'!$G$6</c:f>
              <c:numCache>
                <c:formatCode>0</c:formatCode>
                <c:ptCount val="1"/>
                <c:pt idx="0">
                  <c:v>77</c:v>
                </c:pt>
              </c:numCache>
            </c:numRef>
          </c:val>
        </c:ser>
        <c:ser>
          <c:idx val="6"/>
          <c:order val="6"/>
          <c:tx>
            <c:strRef>
              <c:f>'March 2018 Report'!$H$5</c:f>
              <c:strCache>
                <c:ptCount val="1"/>
                <c:pt idx="0">
                  <c:v>No longer enrolled</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'March 2018 Report'!$H$6</c:f>
              <c:numCache>
                <c:formatCode>0</c:formatCode>
                <c:ptCount val="1"/>
                <c:pt idx="0">
                  <c:v>4051</c:v>
                </c:pt>
              </c:numCache>
            </c:numRef>
          </c:val>
        </c:ser>
        <c:dLbls>
          <c:showLegendKey val="0"/>
          <c:showVal val="0"/>
          <c:showCatName val="0"/>
          <c:showSerName val="0"/>
          <c:showPercent val="0"/>
          <c:showBubbleSize val="0"/>
        </c:dLbls>
        <c:gapWidth val="150"/>
        <c:overlap val="100"/>
        <c:axId val="746756128"/>
        <c:axId val="746756688"/>
      </c:barChart>
      <c:catAx>
        <c:axId val="746756128"/>
        <c:scaling>
          <c:orientation val="minMax"/>
        </c:scaling>
        <c:delete val="1"/>
        <c:axPos val="b"/>
        <c:numFmt formatCode="General" sourceLinked="1"/>
        <c:majorTickMark val="none"/>
        <c:minorTickMark val="none"/>
        <c:tickLblPos val="nextTo"/>
        <c:crossAx val="746756688"/>
        <c:crosses val="autoZero"/>
        <c:auto val="1"/>
        <c:lblAlgn val="ctr"/>
        <c:lblOffset val="100"/>
        <c:noMultiLvlLbl val="0"/>
      </c:catAx>
      <c:valAx>
        <c:axId val="746756688"/>
        <c:scaling>
          <c:orientation val="minMax"/>
          <c:max val="8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b="1">
                    <a:solidFill>
                      <a:schemeClr val="tx1"/>
                    </a:solidFill>
                  </a:rPr>
                  <a:t>Unqiue Headcount</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74675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RCC # Transferred to CSU San Bernardino</a:t>
            </a:r>
          </a:p>
        </c:rich>
      </c:tx>
      <c:layout/>
      <c:overlay val="0"/>
      <c:spPr>
        <a:noFill/>
        <a:ln>
          <a:noFill/>
        </a:ln>
        <a:effectLst/>
      </c:spPr>
    </c:title>
    <c:autoTitleDeleted val="0"/>
    <c:plotArea>
      <c:layout/>
      <c:barChart>
        <c:barDir val="col"/>
        <c:grouping val="clustered"/>
        <c:varyColors val="0"/>
        <c:ser>
          <c:idx val="0"/>
          <c:order val="0"/>
          <c:tx>
            <c:strRef>
              <c:f>Sheet1!$H$6</c:f>
              <c:strCache>
                <c:ptCount val="1"/>
                <c:pt idx="0">
                  <c:v># Transferred to CSUSB</c:v>
                </c:pt>
              </c:strCache>
            </c:strRef>
          </c:tx>
          <c:spPr>
            <a:solidFill>
              <a:schemeClr val="accent2">
                <a:lumMod val="60000"/>
                <a:lumOff val="40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53975" cap="rnd">
                <a:solidFill>
                  <a:schemeClr val="accent2">
                    <a:lumMod val="75000"/>
                  </a:schemeClr>
                </a:solidFill>
                <a:prstDash val="sysDot"/>
              </a:ln>
              <a:effectLst/>
            </c:spPr>
            <c:trendlineType val="linear"/>
            <c:forward val="5"/>
            <c:dispRSqr val="0"/>
            <c:dispEq val="0"/>
          </c:trendline>
          <c:cat>
            <c:strRef>
              <c:f>Sheet1!$K$7:$K$17</c:f>
              <c:strCache>
                <c:ptCount val="11"/>
                <c:pt idx="0">
                  <c:v>2010-2011</c:v>
                </c:pt>
                <c:pt idx="1">
                  <c:v>2011-2012</c:v>
                </c:pt>
                <c:pt idx="2">
                  <c:v>2012-2013</c:v>
                </c:pt>
                <c:pt idx="3">
                  <c:v>2013-2014</c:v>
                </c:pt>
                <c:pt idx="4">
                  <c:v>2014-2015</c:v>
                </c:pt>
                <c:pt idx="5">
                  <c:v>2015-2016</c:v>
                </c:pt>
                <c:pt idx="6">
                  <c:v>2016-2017</c:v>
                </c:pt>
                <c:pt idx="7">
                  <c:v>2017-2018</c:v>
                </c:pt>
                <c:pt idx="8">
                  <c:v>2019-2020</c:v>
                </c:pt>
                <c:pt idx="9">
                  <c:v>2020-2021</c:v>
                </c:pt>
                <c:pt idx="10">
                  <c:v>2021-2022</c:v>
                </c:pt>
              </c:strCache>
            </c:strRef>
          </c:cat>
          <c:val>
            <c:numRef>
              <c:f>Sheet1!$H$7:$H$13</c:f>
              <c:numCache>
                <c:formatCode>General</c:formatCode>
                <c:ptCount val="7"/>
                <c:pt idx="0">
                  <c:v>309</c:v>
                </c:pt>
                <c:pt idx="1">
                  <c:v>314</c:v>
                </c:pt>
                <c:pt idx="2">
                  <c:v>180</c:v>
                </c:pt>
                <c:pt idx="3">
                  <c:v>245</c:v>
                </c:pt>
                <c:pt idx="4">
                  <c:v>269</c:v>
                </c:pt>
                <c:pt idx="5">
                  <c:v>307</c:v>
                </c:pt>
                <c:pt idx="6">
                  <c:v>271</c:v>
                </c:pt>
              </c:numCache>
            </c:numRef>
          </c:val>
          <c:extLst xmlns:c16r2="http://schemas.microsoft.com/office/drawing/2015/06/chart">
            <c:ext xmlns:c16="http://schemas.microsoft.com/office/drawing/2014/chart" uri="{C3380CC4-5D6E-409C-BE32-E72D297353CC}">
              <c16:uniqueId val="{00000000-BB15-46D3-B6A0-5432C8DC7D19}"/>
            </c:ext>
          </c:extLst>
        </c:ser>
        <c:dLbls>
          <c:showLegendKey val="0"/>
          <c:showVal val="0"/>
          <c:showCatName val="0"/>
          <c:showSerName val="0"/>
          <c:showPercent val="0"/>
          <c:showBubbleSize val="0"/>
        </c:dLbls>
        <c:gapWidth val="100"/>
        <c:axId val="658563744"/>
        <c:axId val="658564304"/>
      </c:barChart>
      <c:catAx>
        <c:axId val="65856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6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658564304"/>
        <c:crosses val="autoZero"/>
        <c:auto val="1"/>
        <c:lblAlgn val="ctr"/>
        <c:lblOffset val="100"/>
        <c:noMultiLvlLbl val="0"/>
      </c:catAx>
      <c:valAx>
        <c:axId val="658564304"/>
        <c:scaling>
          <c:orientation val="minMax"/>
          <c:max val="6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8563744"/>
        <c:crosses val="autoZero"/>
        <c:crossBetween val="between"/>
        <c:majorUnit val="100"/>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51036646109001"/>
          <c:y val="4.76612863022704E-2"/>
          <c:w val="0.43497926707781998"/>
          <c:h val="0.800806431511352"/>
        </c:manualLayout>
      </c:layout>
      <c:pieChart>
        <c:varyColors val="1"/>
        <c:ser>
          <c:idx val="0"/>
          <c:order val="0"/>
          <c:tx>
            <c:strRef>
              <c:f>Sheet3!$J$33</c:f>
              <c:strCache>
                <c:ptCount val="1"/>
                <c:pt idx="0">
                  <c:v>% of students</c:v>
                </c:pt>
              </c:strCache>
            </c:strRef>
          </c:tx>
          <c:dPt>
            <c:idx val="4"/>
            <c:bubble3D val="0"/>
            <c:explosion val="39"/>
            <c:extLst xmlns:c16r2="http://schemas.microsoft.com/office/drawing/2015/06/chart">
              <c:ext xmlns:c16="http://schemas.microsoft.com/office/drawing/2014/chart" uri="{C3380CC4-5D6E-409C-BE32-E72D297353CC}">
                <c16:uniqueId val="{00000000-AC97-4C14-ACDD-496F26EFD2B2}"/>
              </c:ext>
            </c:extLst>
          </c:dPt>
          <c:dLbls>
            <c:dLbl>
              <c:idx val="0"/>
              <c:spPr/>
              <c:txPr>
                <a:bodyPr/>
                <a:lstStyle/>
                <a:p>
                  <a:pPr>
                    <a:defRPr sz="2000" b="1"/>
                  </a:pPr>
                  <a:endParaRPr lang="en-US"/>
                </a:p>
              </c:txPr>
              <c:showLegendKey val="0"/>
              <c:showVal val="1"/>
              <c:showCatName val="1"/>
              <c:showSerName val="0"/>
              <c:showPercent val="0"/>
              <c:showBubbleSize val="0"/>
            </c:dLbl>
            <c:dLbl>
              <c:idx val="1"/>
              <c:spPr/>
              <c:txPr>
                <a:bodyPr/>
                <a:lstStyle/>
                <a:p>
                  <a:pPr>
                    <a:defRPr sz="1800" b="1"/>
                  </a:pPr>
                  <a:endParaRPr lang="en-US"/>
                </a:p>
              </c:txPr>
              <c:showLegendKey val="0"/>
              <c:showVal val="1"/>
              <c:showCatName val="1"/>
              <c:showSerName val="0"/>
              <c:showPercent val="0"/>
              <c:showBubbleSize val="0"/>
            </c:dLbl>
            <c:dLbl>
              <c:idx val="2"/>
              <c:spPr/>
              <c:txPr>
                <a:bodyPr/>
                <a:lstStyle/>
                <a:p>
                  <a:pPr>
                    <a:defRPr sz="1800" b="1"/>
                  </a:pPr>
                  <a:endParaRPr lang="en-US"/>
                </a:p>
              </c:txPr>
              <c:showLegendKey val="0"/>
              <c:showVal val="1"/>
              <c:showCatName val="1"/>
              <c:showSerName val="0"/>
              <c:showPercent val="0"/>
              <c:showBubbleSize val="0"/>
            </c:dLbl>
            <c:dLbl>
              <c:idx val="3"/>
              <c:spPr/>
              <c:txPr>
                <a:bodyPr/>
                <a:lstStyle/>
                <a:p>
                  <a:pPr>
                    <a:defRPr sz="1600" b="1"/>
                  </a:pPr>
                  <a:endParaRPr lang="en-US"/>
                </a:p>
              </c:txPr>
              <c:showLegendKey val="0"/>
              <c:showVal val="1"/>
              <c:showCatName val="1"/>
              <c:showSerName val="0"/>
              <c:showPercent val="0"/>
              <c:showBubbleSize val="0"/>
            </c:dLbl>
            <c:dLbl>
              <c:idx val="4"/>
              <c:layout>
                <c:manualLayout>
                  <c:x val="5.58256221727714E-2"/>
                  <c:y val="-4.4386837866216299E-2"/>
                </c:manualLayout>
              </c:layout>
              <c:spPr/>
              <c:txPr>
                <a:bodyPr/>
                <a:lstStyle/>
                <a:p>
                  <a:pPr>
                    <a:defRPr sz="1600" b="1"/>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AC97-4C14-ACDD-496F26EFD2B2}"/>
                </c:ext>
                <c:ext xmlns:c15="http://schemas.microsoft.com/office/drawing/2012/chart" uri="{CE6537A1-D6FC-4f65-9D91-7224C49458BB}">
                  <c15:layout/>
                </c:ext>
              </c:extLst>
            </c:dLbl>
            <c:dLbl>
              <c:idx val="5"/>
              <c:spPr/>
              <c:txPr>
                <a:bodyPr/>
                <a:lstStyle/>
                <a:p>
                  <a:pPr>
                    <a:defRPr sz="1400" b="1"/>
                  </a:pPr>
                  <a:endParaRPr lang="en-US"/>
                </a:p>
              </c:txPr>
              <c:showLegendKey val="0"/>
              <c:showVal val="1"/>
              <c:showCatName val="1"/>
              <c:showSerName val="0"/>
              <c:showPercent val="0"/>
              <c:showBubbleSize val="0"/>
            </c:dLbl>
            <c:dLbl>
              <c:idx val="6"/>
              <c:spPr/>
              <c:txPr>
                <a:bodyPr/>
                <a:lstStyle/>
                <a:p>
                  <a:pPr>
                    <a:defRPr sz="1050" b="1"/>
                  </a:pPr>
                  <a:endParaRPr lang="en-US"/>
                </a:p>
              </c:txPr>
              <c:showLegendKey val="0"/>
              <c:showVal val="1"/>
              <c:showCatName val="1"/>
              <c:showSerName val="0"/>
              <c:showPercent val="0"/>
              <c:showBubbleSize val="0"/>
            </c:dLbl>
            <c:dLbl>
              <c:idx val="7"/>
              <c:spPr/>
              <c:txPr>
                <a:bodyPr/>
                <a:lstStyle/>
                <a:p>
                  <a:pPr>
                    <a:defRPr sz="1050" b="1"/>
                  </a:pPr>
                  <a:endParaRPr lang="en-US"/>
                </a:p>
              </c:txPr>
              <c:showLegendKey val="0"/>
              <c:showVal val="1"/>
              <c:showCatName val="1"/>
              <c:showSerName val="0"/>
              <c:showPercent val="0"/>
              <c:showBubbleSize val="0"/>
            </c:dLbl>
            <c:dLbl>
              <c:idx val="8"/>
              <c:spPr/>
              <c:txPr>
                <a:bodyPr/>
                <a:lstStyle/>
                <a:p>
                  <a:pPr>
                    <a:defRPr sz="1050" b="1"/>
                  </a:pPr>
                  <a:endParaRPr lang="en-US"/>
                </a:p>
              </c:txPr>
              <c:showLegendKey val="0"/>
              <c:showVal val="1"/>
              <c:showCatName val="1"/>
              <c:showSerName val="0"/>
              <c:showPercent val="0"/>
              <c:showBubbleSize val="0"/>
            </c:dLbl>
            <c:dLbl>
              <c:idx val="15"/>
              <c:spPr/>
              <c:txPr>
                <a:bodyPr/>
                <a:lstStyle/>
                <a:p>
                  <a:pPr>
                    <a:defRPr sz="1800" b="1"/>
                  </a:pPr>
                  <a:endParaRPr lang="en-US"/>
                </a:p>
              </c:txPr>
              <c:showLegendKey val="0"/>
              <c:showVal val="1"/>
              <c:showCatName val="1"/>
              <c:showSerName val="0"/>
              <c:showPercent val="0"/>
              <c:showBubbleSize val="0"/>
            </c:dLbl>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Sheet3!$H$34:$H$49</c:f>
              <c:strCache>
                <c:ptCount val="16"/>
                <c:pt idx="0">
                  <c:v>2 + 3</c:v>
                </c:pt>
                <c:pt idx="1">
                  <c:v>3 + 3</c:v>
                </c:pt>
                <c:pt idx="2">
                  <c:v>2 + 4</c:v>
                </c:pt>
                <c:pt idx="3">
                  <c:v>3 + 2</c:v>
                </c:pt>
                <c:pt idx="4">
                  <c:v>2 + 2</c:v>
                </c:pt>
                <c:pt idx="5">
                  <c:v>1 + 4</c:v>
                </c:pt>
                <c:pt idx="6">
                  <c:v>1 + 5</c:v>
                </c:pt>
                <c:pt idx="7">
                  <c:v>1 + 3</c:v>
                </c:pt>
                <c:pt idx="8">
                  <c:v>4 + 2</c:v>
                </c:pt>
                <c:pt idx="9">
                  <c:v>1 + 2</c:v>
                </c:pt>
                <c:pt idx="10">
                  <c:v>4 + 1</c:v>
                </c:pt>
                <c:pt idx="11">
                  <c:v>3 + 1</c:v>
                </c:pt>
                <c:pt idx="12">
                  <c:v>2 + 1</c:v>
                </c:pt>
                <c:pt idx="13">
                  <c:v>5 + 1</c:v>
                </c:pt>
                <c:pt idx="14">
                  <c:v>1 + 1</c:v>
                </c:pt>
                <c:pt idx="15">
                  <c:v>Patterns with Enrollment Breaks</c:v>
                </c:pt>
              </c:strCache>
            </c:strRef>
          </c:cat>
          <c:val>
            <c:numRef>
              <c:f>Sheet3!$J$34:$J$49</c:f>
              <c:numCache>
                <c:formatCode>0.0%</c:formatCode>
                <c:ptCount val="16"/>
                <c:pt idx="0">
                  <c:v>0.177263930530348</c:v>
                </c:pt>
                <c:pt idx="1">
                  <c:v>0.13614166675022801</c:v>
                </c:pt>
                <c:pt idx="2">
                  <c:v>0.10929838458993101</c:v>
                </c:pt>
                <c:pt idx="3">
                  <c:v>8.0910886720747602E-2</c:v>
                </c:pt>
                <c:pt idx="4">
                  <c:v>8.0539873855625901E-2</c:v>
                </c:pt>
                <c:pt idx="5">
                  <c:v>8.0339326360965399E-2</c:v>
                </c:pt>
                <c:pt idx="6">
                  <c:v>4.9374793185396101E-2</c:v>
                </c:pt>
                <c:pt idx="7">
                  <c:v>3.7121341261644299E-2</c:v>
                </c:pt>
                <c:pt idx="8">
                  <c:v>3.5456797055962802E-2</c:v>
                </c:pt>
                <c:pt idx="9">
                  <c:v>7.4703941761007598E-3</c:v>
                </c:pt>
                <c:pt idx="10">
                  <c:v>1.93528332347308E-3</c:v>
                </c:pt>
                <c:pt idx="11">
                  <c:v>1.7748453277447399E-3</c:v>
                </c:pt>
                <c:pt idx="12">
                  <c:v>1.5041062099531699E-3</c:v>
                </c:pt>
                <c:pt idx="13">
                  <c:v>1.2634492163606599E-3</c:v>
                </c:pt>
                <c:pt idx="14">
                  <c:v>7.8213522917564904E-4</c:v>
                </c:pt>
                <c:pt idx="15">
                  <c:v>0.198822786206343</c:v>
                </c:pt>
              </c:numCache>
            </c:numRef>
          </c:val>
          <c:extLst xmlns:c16r2="http://schemas.microsoft.com/office/drawing/2015/06/chart">
            <c:ext xmlns:c16="http://schemas.microsoft.com/office/drawing/2014/chart" uri="{C3380CC4-5D6E-409C-BE32-E72D297353CC}">
              <c16:uniqueId val="{0000000A-AC97-4C14-ACDD-496F26EFD2B2}"/>
            </c:ext>
          </c:extLst>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7604122922134701"/>
          <c:y val="3.2093954614754901E-2"/>
          <c:w val="0.45509765966754101"/>
          <c:h val="0.86854677757062204"/>
        </c:manualLayout>
      </c:layout>
      <c:barChart>
        <c:barDir val="bar"/>
        <c:grouping val="clustered"/>
        <c:varyColors val="0"/>
        <c:ser>
          <c:idx val="0"/>
          <c:order val="0"/>
          <c:tx>
            <c:strRef>
              <c:f>Sheet1!$B$1</c:f>
              <c:strCache>
                <c:ptCount val="1"/>
                <c:pt idx="0">
                  <c:v>Median Credits</c:v>
                </c:pt>
              </c:strCache>
            </c:strRef>
          </c:tx>
          <c:invertIfNegative val="0"/>
          <c:dLbls>
            <c:numFmt formatCode="#,##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Sheet1!$A$2:$A$21</c:f>
              <c:strCache>
                <c:ptCount val="20"/>
                <c:pt idx="0">
                  <c:v>Humanities and Social Sciences</c:v>
                </c:pt>
                <c:pt idx="1">
                  <c:v>Liberal Studies (teaching preparation)</c:v>
                </c:pt>
                <c:pt idx="2">
                  <c:v>History</c:v>
                </c:pt>
                <c:pt idx="3">
                  <c:v>Liberal Arts and Sciences, General</c:v>
                </c:pt>
                <c:pt idx="4">
                  <c:v>Humanities</c:v>
                </c:pt>
                <c:pt idx="5">
                  <c:v>Sociology</c:v>
                </c:pt>
                <c:pt idx="6">
                  <c:v>Speech Communication</c:v>
                </c:pt>
                <c:pt idx="7">
                  <c:v>English</c:v>
                </c:pt>
                <c:pt idx="8">
                  <c:v>Administration of Justice</c:v>
                </c:pt>
                <c:pt idx="9">
                  <c:v>Accounting</c:v>
                </c:pt>
                <c:pt idx="10">
                  <c:v>Psychology, General</c:v>
                </c:pt>
                <c:pt idx="11">
                  <c:v>Business and Commerce, General</c:v>
                </c:pt>
                <c:pt idx="12">
                  <c:v>Humanities and Fine Arts</c:v>
                </c:pt>
                <c:pt idx="13">
                  <c:v>Child Development/Early Care and Education</c:v>
                </c:pt>
                <c:pt idx="14">
                  <c:v>Business Administration</c:v>
                </c:pt>
                <c:pt idx="15">
                  <c:v>Social Sciences, General</c:v>
                </c:pt>
                <c:pt idx="16">
                  <c:v>Biology, General</c:v>
                </c:pt>
                <c:pt idx="17">
                  <c:v>Biological and Physical Sciences (and Mathematics)</c:v>
                </c:pt>
                <c:pt idx="18">
                  <c:v>Registered Nursing</c:v>
                </c:pt>
                <c:pt idx="19">
                  <c:v>Mathematics, General</c:v>
                </c:pt>
              </c:strCache>
            </c:strRef>
          </c:cat>
          <c:val>
            <c:numRef>
              <c:f>Sheet1!$B$2:$B$21</c:f>
              <c:numCache>
                <c:formatCode>General</c:formatCode>
                <c:ptCount val="20"/>
                <c:pt idx="0">
                  <c:v>73</c:v>
                </c:pt>
                <c:pt idx="1">
                  <c:v>76.25</c:v>
                </c:pt>
                <c:pt idx="2">
                  <c:v>76.75</c:v>
                </c:pt>
                <c:pt idx="3">
                  <c:v>76.849999999999994</c:v>
                </c:pt>
                <c:pt idx="4">
                  <c:v>77</c:v>
                </c:pt>
                <c:pt idx="5">
                  <c:v>77.5</c:v>
                </c:pt>
                <c:pt idx="6">
                  <c:v>80.25</c:v>
                </c:pt>
                <c:pt idx="7">
                  <c:v>80.25</c:v>
                </c:pt>
                <c:pt idx="8">
                  <c:v>81.5</c:v>
                </c:pt>
                <c:pt idx="9">
                  <c:v>81.75</c:v>
                </c:pt>
                <c:pt idx="10">
                  <c:v>82.1</c:v>
                </c:pt>
                <c:pt idx="11">
                  <c:v>82.5</c:v>
                </c:pt>
                <c:pt idx="12">
                  <c:v>84.58</c:v>
                </c:pt>
                <c:pt idx="13">
                  <c:v>86.25</c:v>
                </c:pt>
                <c:pt idx="14">
                  <c:v>87.5</c:v>
                </c:pt>
                <c:pt idx="15">
                  <c:v>90</c:v>
                </c:pt>
                <c:pt idx="16">
                  <c:v>90</c:v>
                </c:pt>
                <c:pt idx="17">
                  <c:v>91.4</c:v>
                </c:pt>
                <c:pt idx="18">
                  <c:v>95.5</c:v>
                </c:pt>
                <c:pt idx="19">
                  <c:v>99.25</c:v>
                </c:pt>
              </c:numCache>
            </c:numRef>
          </c:val>
          <c:extLst xmlns:c16r2="http://schemas.microsoft.com/office/drawing/2015/06/chart">
            <c:ext xmlns:c16="http://schemas.microsoft.com/office/drawing/2014/chart" uri="{C3380CC4-5D6E-409C-BE32-E72D297353CC}">
              <c16:uniqueId val="{00000000-7489-4731-88BA-2ACE710ABCD4}"/>
            </c:ext>
          </c:extLst>
        </c:ser>
        <c:dLbls>
          <c:showLegendKey val="0"/>
          <c:showVal val="0"/>
          <c:showCatName val="0"/>
          <c:showSerName val="0"/>
          <c:showPercent val="0"/>
          <c:showBubbleSize val="0"/>
        </c:dLbls>
        <c:gapWidth val="150"/>
        <c:axId val="658574384"/>
        <c:axId val="661078416"/>
      </c:barChart>
      <c:catAx>
        <c:axId val="658574384"/>
        <c:scaling>
          <c:orientation val="minMax"/>
        </c:scaling>
        <c:delete val="0"/>
        <c:axPos val="l"/>
        <c:numFmt formatCode="General" sourceLinked="1"/>
        <c:majorTickMark val="out"/>
        <c:minorTickMark val="none"/>
        <c:tickLblPos val="nextTo"/>
        <c:txPr>
          <a:bodyPr/>
          <a:lstStyle/>
          <a:p>
            <a:pPr>
              <a:defRPr sz="1600"/>
            </a:pPr>
            <a:endParaRPr lang="en-US"/>
          </a:p>
        </c:txPr>
        <c:crossAx val="661078416"/>
        <c:crosses val="autoZero"/>
        <c:auto val="1"/>
        <c:lblAlgn val="ctr"/>
        <c:lblOffset val="100"/>
        <c:noMultiLvlLbl val="0"/>
      </c:catAx>
      <c:valAx>
        <c:axId val="661078416"/>
        <c:scaling>
          <c:orientation val="minMax"/>
          <c:max val="100"/>
          <c:min val="0"/>
        </c:scaling>
        <c:delete val="0"/>
        <c:axPos val="b"/>
        <c:majorGridlines/>
        <c:title>
          <c:tx>
            <c:rich>
              <a:bodyPr/>
              <a:lstStyle/>
              <a:p>
                <a:pPr>
                  <a:defRPr b="0"/>
                </a:pPr>
                <a:r>
                  <a:rPr lang="en-US" sz="1400" b="0" dirty="0"/>
                  <a:t>Median</a:t>
                </a:r>
                <a:r>
                  <a:rPr lang="en-US" sz="1400" b="0" baseline="0" dirty="0"/>
                  <a:t> Number of Degree-Applicable Units</a:t>
                </a:r>
                <a:endParaRPr lang="en-US" sz="1400" b="0" dirty="0"/>
              </a:p>
            </c:rich>
          </c:tx>
          <c:layout/>
          <c:overlay val="0"/>
        </c:title>
        <c:numFmt formatCode="General" sourceLinked="1"/>
        <c:majorTickMark val="out"/>
        <c:minorTickMark val="none"/>
        <c:tickLblPos val="nextTo"/>
        <c:txPr>
          <a:bodyPr/>
          <a:lstStyle/>
          <a:p>
            <a:pPr>
              <a:defRPr sz="1200"/>
            </a:pPr>
            <a:endParaRPr lang="en-US"/>
          </a:p>
        </c:txPr>
        <c:crossAx val="658574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941CE6F-20B9-4555-9BED-53952EC842EC}" type="datetimeFigureOut">
              <a:rPr lang="en-US" smtClean="0"/>
              <a:t>3/8/2018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2E98D4-A474-490D-9F27-C25652530DA8}" type="slidenum">
              <a:rPr lang="en-US" smtClean="0"/>
              <a:t>‹#›</a:t>
            </a:fld>
            <a:endParaRPr lang="en-US"/>
          </a:p>
        </p:txBody>
      </p:sp>
    </p:spTree>
    <p:extLst>
      <p:ext uri="{BB962C8B-B14F-4D97-AF65-F5344CB8AC3E}">
        <p14:creationId xmlns:p14="http://schemas.microsoft.com/office/powerpoint/2010/main" val="2238196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3F50C8-63DE-4AA1-B089-94F5ED9222CE}" type="datetimeFigureOut">
              <a:rPr lang="en-US" smtClean="0"/>
              <a:t>3/8/2018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1367AC-4459-4338-BA80-CEDEDED92520}" type="slidenum">
              <a:rPr lang="en-US" smtClean="0"/>
              <a:t>‹#›</a:t>
            </a:fld>
            <a:endParaRPr lang="en-US" dirty="0"/>
          </a:p>
        </p:txBody>
      </p:sp>
    </p:spTree>
    <p:extLst>
      <p:ext uri="{BB962C8B-B14F-4D97-AF65-F5344CB8AC3E}">
        <p14:creationId xmlns:p14="http://schemas.microsoft.com/office/powerpoint/2010/main" val="429249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1</a:t>
            </a:fld>
            <a:endParaRPr lang="en-US" dirty="0"/>
          </a:p>
        </p:txBody>
      </p:sp>
    </p:spTree>
    <p:extLst>
      <p:ext uri="{BB962C8B-B14F-4D97-AF65-F5344CB8AC3E}">
        <p14:creationId xmlns:p14="http://schemas.microsoft.com/office/powerpoint/2010/main" val="2645626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10</a:t>
            </a:fld>
            <a:endParaRPr lang="en-US" dirty="0"/>
          </a:p>
        </p:txBody>
      </p:sp>
    </p:spTree>
    <p:extLst>
      <p:ext uri="{BB962C8B-B14F-4D97-AF65-F5344CB8AC3E}">
        <p14:creationId xmlns:p14="http://schemas.microsoft.com/office/powerpoint/2010/main" val="77576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11</a:t>
            </a:fld>
            <a:endParaRPr lang="en-US" dirty="0"/>
          </a:p>
        </p:txBody>
      </p:sp>
    </p:spTree>
    <p:extLst>
      <p:ext uri="{BB962C8B-B14F-4D97-AF65-F5344CB8AC3E}">
        <p14:creationId xmlns:p14="http://schemas.microsoft.com/office/powerpoint/2010/main" val="417361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09613"/>
            <a:ext cx="4733925" cy="3549650"/>
          </a:xfrm>
        </p:spPr>
      </p:sp>
      <p:sp>
        <p:nvSpPr>
          <p:cNvPr id="3" name="Notes Placeholder 2"/>
          <p:cNvSpPr>
            <a:spLocks noGrp="1"/>
          </p:cNvSpPr>
          <p:nvPr>
            <p:ph type="body" idx="1"/>
          </p:nvPr>
        </p:nvSpPr>
        <p:spPr/>
        <p:txBody>
          <a:bodyPr/>
          <a:lstStyle/>
          <a:p>
            <a:r>
              <a:rPr lang="en-US" dirty="0" smtClean="0"/>
              <a:t>This lack of clarity has devastating consequences for many of our students as you’ll see as we move forward.  </a:t>
            </a:r>
            <a:endParaRPr lang="en-US" dirty="0"/>
          </a:p>
        </p:txBody>
      </p:sp>
      <p:sp>
        <p:nvSpPr>
          <p:cNvPr id="4" name="Slide Number Placeholder 3"/>
          <p:cNvSpPr>
            <a:spLocks noGrp="1"/>
          </p:cNvSpPr>
          <p:nvPr>
            <p:ph type="sldNum" sz="quarter" idx="10"/>
          </p:nvPr>
        </p:nvSpPr>
        <p:spPr/>
        <p:txBody>
          <a:bodyPr/>
          <a:lstStyle/>
          <a:p>
            <a:pPr defTabSz="931774" eaLnBrk="0" fontAlgn="base" hangingPunct="0">
              <a:spcBef>
                <a:spcPct val="0"/>
              </a:spcBef>
              <a:spcAft>
                <a:spcPct val="0"/>
              </a:spcAft>
              <a:defRPr/>
            </a:pPr>
            <a:fld id="{BF34750A-0A13-1C45-8D38-1E752286CA6A}" type="slidenum">
              <a:rPr lang="en-US">
                <a:solidFill>
                  <a:prstClr val="black"/>
                </a:solidFill>
                <a:latin typeface="Arial" charset="0"/>
                <a:ea typeface="ヒラギノ角ゴ Pro W3" charset="-128"/>
              </a:rPr>
              <a:pPr defTabSz="931774" eaLnBrk="0" fontAlgn="base" hangingPunct="0">
                <a:spcBef>
                  <a:spcPct val="0"/>
                </a:spcBef>
                <a:spcAft>
                  <a:spcPct val="0"/>
                </a:spcAft>
                <a:defRPr/>
              </a:pPr>
              <a:t>12</a:t>
            </a:fld>
            <a:endParaRPr lang="en-US">
              <a:solidFill>
                <a:prstClr val="black"/>
              </a:solidFill>
              <a:latin typeface="Arial" charset="0"/>
              <a:ea typeface="ヒラギノ角ゴ Pro W3" charset="-128"/>
            </a:endParaRPr>
          </a:p>
        </p:txBody>
      </p:sp>
    </p:spTree>
    <p:extLst>
      <p:ext uri="{BB962C8B-B14F-4D97-AF65-F5344CB8AC3E}">
        <p14:creationId xmlns:p14="http://schemas.microsoft.com/office/powerpoint/2010/main" val="148318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87450" y="709613"/>
            <a:ext cx="4733925" cy="3549650"/>
          </a:xfrm>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ヒラギノ角ゴ Pro W3" pitchFamily="1"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71450" indent="-296711" eaLnBrk="0" hangingPunct="0">
              <a:defRPr sz="2400">
                <a:solidFill>
                  <a:schemeClr val="tx1"/>
                </a:solidFill>
                <a:latin typeface="Arial" charset="0"/>
                <a:ea typeface="ヒラギノ角ゴ Pro W3" pitchFamily="1" charset="-128"/>
              </a:defRPr>
            </a:lvl2pPr>
            <a:lvl3pPr marL="1186847" indent="-237369" eaLnBrk="0" hangingPunct="0">
              <a:defRPr sz="2400">
                <a:solidFill>
                  <a:schemeClr val="tx1"/>
                </a:solidFill>
                <a:latin typeface="Arial" charset="0"/>
                <a:ea typeface="ヒラギノ角ゴ Pro W3" pitchFamily="1" charset="-128"/>
              </a:defRPr>
            </a:lvl3pPr>
            <a:lvl4pPr marL="1661585" indent="-237369" eaLnBrk="0" hangingPunct="0">
              <a:defRPr sz="2400">
                <a:solidFill>
                  <a:schemeClr val="tx1"/>
                </a:solidFill>
                <a:latin typeface="Arial" charset="0"/>
                <a:ea typeface="ヒラギノ角ゴ Pro W3" pitchFamily="1" charset="-128"/>
              </a:defRPr>
            </a:lvl4pPr>
            <a:lvl5pPr marL="2136324" indent="-237369" eaLnBrk="0" hangingPunct="0">
              <a:defRPr sz="2400">
                <a:solidFill>
                  <a:schemeClr val="tx1"/>
                </a:solidFill>
                <a:latin typeface="Arial" charset="0"/>
                <a:ea typeface="ヒラギノ角ゴ Pro W3" pitchFamily="1" charset="-128"/>
              </a:defRPr>
            </a:lvl5pPr>
            <a:lvl6pPr marL="2611062" indent="-237369" eaLnBrk="0" fontAlgn="base" hangingPunct="0">
              <a:spcBef>
                <a:spcPct val="0"/>
              </a:spcBef>
              <a:spcAft>
                <a:spcPct val="0"/>
              </a:spcAft>
              <a:defRPr sz="2400">
                <a:solidFill>
                  <a:schemeClr val="tx1"/>
                </a:solidFill>
                <a:latin typeface="Arial" charset="0"/>
                <a:ea typeface="ヒラギノ角ゴ Pro W3" pitchFamily="1" charset="-128"/>
              </a:defRPr>
            </a:lvl6pPr>
            <a:lvl7pPr marL="3085801" indent="-237369" eaLnBrk="0" fontAlgn="base" hangingPunct="0">
              <a:spcBef>
                <a:spcPct val="0"/>
              </a:spcBef>
              <a:spcAft>
                <a:spcPct val="0"/>
              </a:spcAft>
              <a:defRPr sz="2400">
                <a:solidFill>
                  <a:schemeClr val="tx1"/>
                </a:solidFill>
                <a:latin typeface="Arial" charset="0"/>
                <a:ea typeface="ヒラギノ角ゴ Pro W3" pitchFamily="1" charset="-128"/>
              </a:defRPr>
            </a:lvl7pPr>
            <a:lvl8pPr marL="3560540" indent="-237369" eaLnBrk="0" fontAlgn="base" hangingPunct="0">
              <a:spcBef>
                <a:spcPct val="0"/>
              </a:spcBef>
              <a:spcAft>
                <a:spcPct val="0"/>
              </a:spcAft>
              <a:defRPr sz="2400">
                <a:solidFill>
                  <a:schemeClr val="tx1"/>
                </a:solidFill>
                <a:latin typeface="Arial" charset="0"/>
                <a:ea typeface="ヒラギノ角ゴ Pro W3" pitchFamily="1" charset="-128"/>
              </a:defRPr>
            </a:lvl8pPr>
            <a:lvl9pPr marL="4035279" indent="-237369" eaLnBrk="0" fontAlgn="base" hangingPunct="0">
              <a:spcBef>
                <a:spcPct val="0"/>
              </a:spcBef>
              <a:spcAft>
                <a:spcPct val="0"/>
              </a:spcAft>
              <a:defRPr sz="2400">
                <a:solidFill>
                  <a:schemeClr val="tx1"/>
                </a:solidFill>
                <a:latin typeface="Arial" charset="0"/>
                <a:ea typeface="ヒラギノ角ゴ Pro W3" pitchFamily="1" charset="-128"/>
              </a:defRPr>
            </a:lvl9pPr>
          </a:lstStyle>
          <a:p>
            <a:pPr defTabSz="931774" fontAlgn="base">
              <a:spcBef>
                <a:spcPct val="0"/>
              </a:spcBef>
              <a:spcAft>
                <a:spcPct val="0"/>
              </a:spcAft>
              <a:defRPr/>
            </a:pPr>
            <a:fld id="{D1130F92-411B-4CDF-9EAB-752BED63AD7C}" type="slidenum">
              <a:rPr lang="en-US" sz="1200">
                <a:solidFill>
                  <a:prstClr val="black"/>
                </a:solidFill>
              </a:rPr>
              <a:pPr defTabSz="931774" fontAlgn="base">
                <a:spcBef>
                  <a:spcPct val="0"/>
                </a:spcBef>
                <a:spcAft>
                  <a:spcPct val="0"/>
                </a:spcAft>
                <a:defRPr/>
              </a:pPr>
              <a:t>13</a:t>
            </a:fld>
            <a:endParaRPr lang="en-US" sz="1200">
              <a:solidFill>
                <a:prstClr val="black"/>
              </a:solidFill>
            </a:endParaRPr>
          </a:p>
        </p:txBody>
      </p:sp>
      <p:sp>
        <p:nvSpPr>
          <p:cNvPr id="12186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71450" indent="-296711" eaLnBrk="0" hangingPunct="0">
              <a:defRPr sz="2400">
                <a:solidFill>
                  <a:schemeClr val="tx1"/>
                </a:solidFill>
                <a:latin typeface="Arial" charset="0"/>
                <a:ea typeface="ヒラギノ角ゴ Pro W3" pitchFamily="1" charset="-128"/>
              </a:defRPr>
            </a:lvl2pPr>
            <a:lvl3pPr marL="1186847" indent="-237369" eaLnBrk="0" hangingPunct="0">
              <a:defRPr sz="2400">
                <a:solidFill>
                  <a:schemeClr val="tx1"/>
                </a:solidFill>
                <a:latin typeface="Arial" charset="0"/>
                <a:ea typeface="ヒラギノ角ゴ Pro W3" pitchFamily="1" charset="-128"/>
              </a:defRPr>
            </a:lvl3pPr>
            <a:lvl4pPr marL="1661585" indent="-237369" eaLnBrk="0" hangingPunct="0">
              <a:defRPr sz="2400">
                <a:solidFill>
                  <a:schemeClr val="tx1"/>
                </a:solidFill>
                <a:latin typeface="Arial" charset="0"/>
                <a:ea typeface="ヒラギノ角ゴ Pro W3" pitchFamily="1" charset="-128"/>
              </a:defRPr>
            </a:lvl4pPr>
            <a:lvl5pPr marL="2136324" indent="-237369" eaLnBrk="0" hangingPunct="0">
              <a:defRPr sz="2400">
                <a:solidFill>
                  <a:schemeClr val="tx1"/>
                </a:solidFill>
                <a:latin typeface="Arial" charset="0"/>
                <a:ea typeface="ヒラギノ角ゴ Pro W3" pitchFamily="1" charset="-128"/>
              </a:defRPr>
            </a:lvl5pPr>
            <a:lvl6pPr marL="2611062" indent="-237369" eaLnBrk="0" fontAlgn="base" hangingPunct="0">
              <a:spcBef>
                <a:spcPct val="0"/>
              </a:spcBef>
              <a:spcAft>
                <a:spcPct val="0"/>
              </a:spcAft>
              <a:defRPr sz="2400">
                <a:solidFill>
                  <a:schemeClr val="tx1"/>
                </a:solidFill>
                <a:latin typeface="Arial" charset="0"/>
                <a:ea typeface="ヒラギノ角ゴ Pro W3" pitchFamily="1" charset="-128"/>
              </a:defRPr>
            </a:lvl6pPr>
            <a:lvl7pPr marL="3085801" indent="-237369" eaLnBrk="0" fontAlgn="base" hangingPunct="0">
              <a:spcBef>
                <a:spcPct val="0"/>
              </a:spcBef>
              <a:spcAft>
                <a:spcPct val="0"/>
              </a:spcAft>
              <a:defRPr sz="2400">
                <a:solidFill>
                  <a:schemeClr val="tx1"/>
                </a:solidFill>
                <a:latin typeface="Arial" charset="0"/>
                <a:ea typeface="ヒラギノ角ゴ Pro W3" pitchFamily="1" charset="-128"/>
              </a:defRPr>
            </a:lvl7pPr>
            <a:lvl8pPr marL="3560540" indent="-237369" eaLnBrk="0" fontAlgn="base" hangingPunct="0">
              <a:spcBef>
                <a:spcPct val="0"/>
              </a:spcBef>
              <a:spcAft>
                <a:spcPct val="0"/>
              </a:spcAft>
              <a:defRPr sz="2400">
                <a:solidFill>
                  <a:schemeClr val="tx1"/>
                </a:solidFill>
                <a:latin typeface="Arial" charset="0"/>
                <a:ea typeface="ヒラギノ角ゴ Pro W3" pitchFamily="1" charset="-128"/>
              </a:defRPr>
            </a:lvl8pPr>
            <a:lvl9pPr marL="4035279" indent="-237369" eaLnBrk="0" fontAlgn="base" hangingPunct="0">
              <a:spcBef>
                <a:spcPct val="0"/>
              </a:spcBef>
              <a:spcAft>
                <a:spcPct val="0"/>
              </a:spcAft>
              <a:defRPr sz="2400">
                <a:solidFill>
                  <a:schemeClr val="tx1"/>
                </a:solidFill>
                <a:latin typeface="Arial" charset="0"/>
                <a:ea typeface="ヒラギノ角ゴ Pro W3" pitchFamily="1" charset="-128"/>
              </a:defRPr>
            </a:lvl9pPr>
          </a:lstStyle>
          <a:p>
            <a:pPr defTabSz="931774" fontAlgn="base">
              <a:spcBef>
                <a:spcPct val="0"/>
              </a:spcBef>
              <a:spcAft>
                <a:spcPct val="0"/>
              </a:spcAft>
              <a:defRPr/>
            </a:pPr>
            <a:endParaRPr lang="en-US" sz="1200">
              <a:solidFill>
                <a:prstClr val="black"/>
              </a:solidFill>
            </a:endParaRPr>
          </a:p>
        </p:txBody>
      </p:sp>
      <p:sp>
        <p:nvSpPr>
          <p:cNvPr id="121862"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pitchFamily="1" charset="-128"/>
              </a:defRPr>
            </a:lvl1pPr>
            <a:lvl2pPr marL="771450" indent="-296711" eaLnBrk="0" hangingPunct="0">
              <a:defRPr sz="2400">
                <a:solidFill>
                  <a:schemeClr val="tx1"/>
                </a:solidFill>
                <a:latin typeface="Arial" charset="0"/>
                <a:ea typeface="ヒラギノ角ゴ Pro W3" pitchFamily="1" charset="-128"/>
              </a:defRPr>
            </a:lvl2pPr>
            <a:lvl3pPr marL="1186847" indent="-237369" eaLnBrk="0" hangingPunct="0">
              <a:defRPr sz="2400">
                <a:solidFill>
                  <a:schemeClr val="tx1"/>
                </a:solidFill>
                <a:latin typeface="Arial" charset="0"/>
                <a:ea typeface="ヒラギノ角ゴ Pro W3" pitchFamily="1" charset="-128"/>
              </a:defRPr>
            </a:lvl3pPr>
            <a:lvl4pPr marL="1661585" indent="-237369" eaLnBrk="0" hangingPunct="0">
              <a:defRPr sz="2400">
                <a:solidFill>
                  <a:schemeClr val="tx1"/>
                </a:solidFill>
                <a:latin typeface="Arial" charset="0"/>
                <a:ea typeface="ヒラギノ角ゴ Pro W3" pitchFamily="1" charset="-128"/>
              </a:defRPr>
            </a:lvl4pPr>
            <a:lvl5pPr marL="2136324" indent="-237369" eaLnBrk="0" hangingPunct="0">
              <a:defRPr sz="2400">
                <a:solidFill>
                  <a:schemeClr val="tx1"/>
                </a:solidFill>
                <a:latin typeface="Arial" charset="0"/>
                <a:ea typeface="ヒラギノ角ゴ Pro W3" pitchFamily="1" charset="-128"/>
              </a:defRPr>
            </a:lvl5pPr>
            <a:lvl6pPr marL="2611062" indent="-237369" eaLnBrk="0" fontAlgn="base" hangingPunct="0">
              <a:spcBef>
                <a:spcPct val="0"/>
              </a:spcBef>
              <a:spcAft>
                <a:spcPct val="0"/>
              </a:spcAft>
              <a:defRPr sz="2400">
                <a:solidFill>
                  <a:schemeClr val="tx1"/>
                </a:solidFill>
                <a:latin typeface="Arial" charset="0"/>
                <a:ea typeface="ヒラギノ角ゴ Pro W3" pitchFamily="1" charset="-128"/>
              </a:defRPr>
            </a:lvl6pPr>
            <a:lvl7pPr marL="3085801" indent="-237369" eaLnBrk="0" fontAlgn="base" hangingPunct="0">
              <a:spcBef>
                <a:spcPct val="0"/>
              </a:spcBef>
              <a:spcAft>
                <a:spcPct val="0"/>
              </a:spcAft>
              <a:defRPr sz="2400">
                <a:solidFill>
                  <a:schemeClr val="tx1"/>
                </a:solidFill>
                <a:latin typeface="Arial" charset="0"/>
                <a:ea typeface="ヒラギノ角ゴ Pro W3" pitchFamily="1" charset="-128"/>
              </a:defRPr>
            </a:lvl7pPr>
            <a:lvl8pPr marL="3560540" indent="-237369" eaLnBrk="0" fontAlgn="base" hangingPunct="0">
              <a:spcBef>
                <a:spcPct val="0"/>
              </a:spcBef>
              <a:spcAft>
                <a:spcPct val="0"/>
              </a:spcAft>
              <a:defRPr sz="2400">
                <a:solidFill>
                  <a:schemeClr val="tx1"/>
                </a:solidFill>
                <a:latin typeface="Arial" charset="0"/>
                <a:ea typeface="ヒラギノ角ゴ Pro W3" pitchFamily="1" charset="-128"/>
              </a:defRPr>
            </a:lvl8pPr>
            <a:lvl9pPr marL="4035279" indent="-237369" eaLnBrk="0" fontAlgn="base" hangingPunct="0">
              <a:spcBef>
                <a:spcPct val="0"/>
              </a:spcBef>
              <a:spcAft>
                <a:spcPct val="0"/>
              </a:spcAft>
              <a:defRPr sz="2400">
                <a:solidFill>
                  <a:schemeClr val="tx1"/>
                </a:solidFill>
                <a:latin typeface="Arial" charset="0"/>
                <a:ea typeface="ヒラギノ角ゴ Pro W3" pitchFamily="1" charset="-128"/>
              </a:defRPr>
            </a:lvl9pPr>
          </a:lstStyle>
          <a:p>
            <a:pPr defTabSz="931774" fontAlgn="base">
              <a:spcBef>
                <a:spcPct val="0"/>
              </a:spcBef>
              <a:spcAft>
                <a:spcPct val="0"/>
              </a:spcAft>
              <a:defRPr/>
            </a:pPr>
            <a:endParaRPr lang="en-US" sz="1200">
              <a:solidFill>
                <a:prstClr val="black"/>
              </a:solidFill>
            </a:endParaRPr>
          </a:p>
        </p:txBody>
      </p:sp>
    </p:spTree>
    <p:extLst>
      <p:ext uri="{BB962C8B-B14F-4D97-AF65-F5344CB8AC3E}">
        <p14:creationId xmlns:p14="http://schemas.microsoft.com/office/powerpoint/2010/main" val="166837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Guided Pathways Model creates a highly structured approach to student success that:</a:t>
            </a:r>
          </a:p>
          <a:p>
            <a:pPr marL="0" indent="0">
              <a:buNone/>
            </a:pPr>
            <a:endParaRPr lang="en-US" dirty="0" smtClean="0"/>
          </a:p>
          <a:p>
            <a:pPr marL="457200" indent="-457200">
              <a:buAutoNum type="arabicPeriod"/>
            </a:pPr>
            <a:r>
              <a:rPr lang="en-US" dirty="0" smtClean="0"/>
              <a:t>Provides all students with a set of clear course-taking patterns that promotes   better enrollment decisions and prepares students for future success.</a:t>
            </a:r>
          </a:p>
          <a:p>
            <a:pPr marL="457200" indent="-457200">
              <a:buAutoNum type="arabicPeriod"/>
            </a:pPr>
            <a:endParaRPr lang="en-US" dirty="0" smtClean="0"/>
          </a:p>
          <a:p>
            <a:pPr marL="457200" indent="-457200">
              <a:buAutoNum type="arabicPeriod"/>
            </a:pPr>
            <a:r>
              <a:rPr lang="en-US" dirty="0" smtClean="0"/>
              <a:t>Integrates support services in ways that make it easier for students to get the help they need during every step of their community college experience.</a:t>
            </a:r>
          </a:p>
          <a:p>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14</a:t>
            </a:fld>
            <a:endParaRPr lang="en-US" dirty="0"/>
          </a:p>
        </p:txBody>
      </p:sp>
    </p:spTree>
    <p:extLst>
      <p:ext uri="{BB962C8B-B14F-4D97-AF65-F5344CB8AC3E}">
        <p14:creationId xmlns:p14="http://schemas.microsoft.com/office/powerpoint/2010/main" val="142434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Institute 3 language</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15</a:t>
            </a:fld>
            <a:endParaRPr lang="en-US" dirty="0"/>
          </a:p>
        </p:txBody>
      </p:sp>
    </p:spTree>
    <p:extLst>
      <p:ext uri="{BB962C8B-B14F-4D97-AF65-F5344CB8AC3E}">
        <p14:creationId xmlns:p14="http://schemas.microsoft.com/office/powerpoint/2010/main" val="292701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16</a:t>
            </a:fld>
            <a:endParaRPr lang="en-US" dirty="0"/>
          </a:p>
        </p:txBody>
      </p:sp>
    </p:spTree>
    <p:extLst>
      <p:ext uri="{BB962C8B-B14F-4D97-AF65-F5344CB8AC3E}">
        <p14:creationId xmlns:p14="http://schemas.microsoft.com/office/powerpoint/2010/main" val="395750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Source: Using Evidence of Student Learning to Improve Education by </a:t>
            </a:r>
            <a:r>
              <a:rPr lang="en-US" sz="1200" i="1" dirty="0" err="1" smtClean="0"/>
              <a:t>Kuh</a:t>
            </a:r>
            <a:r>
              <a:rPr lang="en-US" sz="1200" i="1" dirty="0" smtClean="0"/>
              <a:t>, et al. (2015)</a:t>
            </a:r>
          </a:p>
          <a:p>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17</a:t>
            </a:fld>
            <a:endParaRPr lang="en-US" dirty="0"/>
          </a:p>
        </p:txBody>
      </p:sp>
    </p:spTree>
    <p:extLst>
      <p:ext uri="{BB962C8B-B14F-4D97-AF65-F5344CB8AC3E}">
        <p14:creationId xmlns:p14="http://schemas.microsoft.com/office/powerpoint/2010/main" val="246412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RCC is already a leader</a:t>
            </a:r>
            <a:r>
              <a:rPr lang="en-US" baseline="0" dirty="0" smtClean="0"/>
              <a:t> in this area as Guided Pathways are the framework for RCC’s Educational Master Plan and Strategic Plan.  In addition, we are among the 20 participating in the CA Guided Pathways project.</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18</a:t>
            </a:fld>
            <a:endParaRPr lang="en-US" dirty="0"/>
          </a:p>
        </p:txBody>
      </p:sp>
    </p:spTree>
    <p:extLst>
      <p:ext uri="{BB962C8B-B14F-4D97-AF65-F5344CB8AC3E}">
        <p14:creationId xmlns:p14="http://schemas.microsoft.com/office/powerpoint/2010/main" val="295953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t>Goal 1: </a:t>
            </a:r>
            <a:r>
              <a:rPr lang="en-US" sz="1200" dirty="0" smtClean="0"/>
              <a:t>Increase by at least 20% the number of CCC students annually who acquire associate degrees, credentials, certificates, or specific skill sets that prepare them for an in-demand job.</a:t>
            </a:r>
          </a:p>
          <a:p>
            <a:r>
              <a:rPr lang="en-US" sz="1200" b="1" i="1" dirty="0" smtClean="0"/>
              <a:t>Goal 2: </a:t>
            </a:r>
            <a:r>
              <a:rPr lang="en-US" sz="1200" dirty="0" smtClean="0"/>
              <a:t>Increase by 35% the number of CCC students system-wide transferring annually to a CSU or UC, necessary to meet the state’s needs for workers with baccalaureate degrees.</a:t>
            </a:r>
          </a:p>
          <a:p>
            <a:r>
              <a:rPr lang="en-US" sz="1200" b="1" i="1" dirty="0" smtClean="0"/>
              <a:t>Goal 3: </a:t>
            </a:r>
            <a:r>
              <a:rPr lang="en-US" sz="1200" dirty="0" smtClean="0"/>
              <a:t>Decrease the average number of units accumulated by CCC students earning associate degrees from approximately 87 to 79 total units—the average among the top 5th of colleges showing the</a:t>
            </a:r>
          </a:p>
          <a:p>
            <a:r>
              <a:rPr lang="en-US" sz="1200" dirty="0" smtClean="0"/>
              <a:t>strongest performance on this measure.</a:t>
            </a:r>
          </a:p>
          <a:p>
            <a:r>
              <a:rPr lang="en-US" sz="1200" b="1" i="1" dirty="0" smtClean="0"/>
              <a:t>Goal 4: </a:t>
            </a:r>
            <a:r>
              <a:rPr lang="en-US" sz="1200" dirty="0" smtClean="0"/>
              <a:t>Increase the percentage of exiting CTE students who report being employed in their field of study from the statewide average of 60% to 69%--the average among the top fifth of colleges showing the</a:t>
            </a:r>
          </a:p>
          <a:p>
            <a:r>
              <a:rPr lang="en-US" sz="1200" dirty="0" smtClean="0"/>
              <a:t>strongest performance on this measure.</a:t>
            </a:r>
          </a:p>
          <a:p>
            <a:r>
              <a:rPr lang="en-US" sz="1200" b="1" i="1" dirty="0" smtClean="0"/>
              <a:t>Goal 5: </a:t>
            </a:r>
            <a:r>
              <a:rPr lang="en-US" sz="1200" dirty="0" smtClean="0"/>
              <a:t>Reduce equity gaps by 40% across all of the previous measures through faster improvements among traditionally underrepresented students, closing the gap within 10 years.</a:t>
            </a:r>
          </a:p>
          <a:p>
            <a:r>
              <a:rPr lang="en-US" sz="1200" b="1" i="1" dirty="0" smtClean="0"/>
              <a:t>Goal 6: </a:t>
            </a:r>
            <a:r>
              <a:rPr lang="en-US" sz="1200" dirty="0" smtClean="0"/>
              <a:t>Reduce regional achievement gaps across the previous measures through faster improvements among colleges located in regions with the lowest educational attainment of adults with the goal of closing the gap within 10 years.</a:t>
            </a:r>
          </a:p>
          <a:p>
            <a:endParaRPr lang="en-US" sz="1200" dirty="0" smtClean="0"/>
          </a:p>
          <a:p>
            <a:r>
              <a:rPr lang="en-US" sz="1200" dirty="0" smtClean="0"/>
              <a:t>Notes time to degree and cost incurred by excess</a:t>
            </a:r>
            <a:r>
              <a:rPr lang="en-US" sz="1200" baseline="0" dirty="0" smtClean="0"/>
              <a:t> units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19</a:t>
            </a:fld>
            <a:endParaRPr lang="en-US" dirty="0"/>
          </a:p>
        </p:txBody>
      </p:sp>
    </p:spTree>
    <p:extLst>
      <p:ext uri="{BB962C8B-B14F-4D97-AF65-F5344CB8AC3E}">
        <p14:creationId xmlns:p14="http://schemas.microsoft.com/office/powerpoint/2010/main" val="384121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2</a:t>
            </a:fld>
            <a:endParaRPr lang="en-US" dirty="0"/>
          </a:p>
        </p:txBody>
      </p:sp>
    </p:spTree>
    <p:extLst>
      <p:ext uri="{BB962C8B-B14F-4D97-AF65-F5344CB8AC3E}">
        <p14:creationId xmlns:p14="http://schemas.microsoft.com/office/powerpoint/2010/main" val="248970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20</a:t>
            </a:fld>
            <a:endParaRPr lang="en-US" dirty="0"/>
          </a:p>
        </p:txBody>
      </p:sp>
    </p:spTree>
    <p:extLst>
      <p:ext uri="{BB962C8B-B14F-4D97-AF65-F5344CB8AC3E}">
        <p14:creationId xmlns:p14="http://schemas.microsoft.com/office/powerpoint/2010/main" val="383170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Shorten the</a:t>
            </a:r>
            <a:r>
              <a:rPr lang="en-US" baseline="0" dirty="0" smtClean="0"/>
              <a:t> bullets</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21</a:t>
            </a:fld>
            <a:endParaRPr lang="en-US" dirty="0"/>
          </a:p>
        </p:txBody>
      </p:sp>
    </p:spTree>
    <p:extLst>
      <p:ext uri="{BB962C8B-B14F-4D97-AF65-F5344CB8AC3E}">
        <p14:creationId xmlns:p14="http://schemas.microsoft.com/office/powerpoint/2010/main" val="815193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982EB-8F53-4CCF-ACF1-B7C89FD426A9}" type="slidenum">
              <a:rPr lang="en-US" smtClean="0"/>
              <a:t>22</a:t>
            </a:fld>
            <a:endParaRPr lang="en-US" dirty="0"/>
          </a:p>
        </p:txBody>
      </p:sp>
    </p:spTree>
    <p:extLst>
      <p:ext uri="{BB962C8B-B14F-4D97-AF65-F5344CB8AC3E}">
        <p14:creationId xmlns:p14="http://schemas.microsoft.com/office/powerpoint/2010/main" val="3662701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982EB-8F53-4CCF-ACF1-B7C89FD426A9}" type="slidenum">
              <a:rPr lang="en-US" smtClean="0"/>
              <a:t>23</a:t>
            </a:fld>
            <a:endParaRPr lang="en-US"/>
          </a:p>
        </p:txBody>
      </p:sp>
    </p:spTree>
    <p:extLst>
      <p:ext uri="{BB962C8B-B14F-4D97-AF65-F5344CB8AC3E}">
        <p14:creationId xmlns:p14="http://schemas.microsoft.com/office/powerpoint/2010/main" val="37554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F35E7-2A53-E04A-8C03-1D34A644ED21}"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58881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want to come here but won’t if we don’t have the workers</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25</a:t>
            </a:fld>
            <a:endParaRPr lang="en-US" dirty="0"/>
          </a:p>
        </p:txBody>
      </p:sp>
    </p:spTree>
    <p:extLst>
      <p:ext uri="{BB962C8B-B14F-4D97-AF65-F5344CB8AC3E}">
        <p14:creationId xmlns:p14="http://schemas.microsoft.com/office/powerpoint/2010/main" val="4185200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26</a:t>
            </a:fld>
            <a:endParaRPr lang="en-US" dirty="0"/>
          </a:p>
        </p:txBody>
      </p:sp>
    </p:spTree>
    <p:extLst>
      <p:ext uri="{BB962C8B-B14F-4D97-AF65-F5344CB8AC3E}">
        <p14:creationId xmlns:p14="http://schemas.microsoft.com/office/powerpoint/2010/main" val="4167574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27</a:t>
            </a:fld>
            <a:endParaRPr lang="en-US" dirty="0"/>
          </a:p>
        </p:txBody>
      </p:sp>
    </p:spTree>
    <p:extLst>
      <p:ext uri="{BB962C8B-B14F-4D97-AF65-F5344CB8AC3E}">
        <p14:creationId xmlns:p14="http://schemas.microsoft.com/office/powerpoint/2010/main" val="4154882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But…many students who start a community</a:t>
            </a:r>
            <a:r>
              <a:rPr lang="en-US" baseline="0" dirty="0" smtClean="0"/>
              <a:t> college don’t reach their educational goal…</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28</a:t>
            </a:fld>
            <a:endParaRPr lang="en-US" dirty="0"/>
          </a:p>
        </p:txBody>
      </p:sp>
    </p:spTree>
    <p:extLst>
      <p:ext uri="{BB962C8B-B14F-4D97-AF65-F5344CB8AC3E}">
        <p14:creationId xmlns:p14="http://schemas.microsoft.com/office/powerpoint/2010/main" val="108479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 comment:  And…this makes sense because our cohort</a:t>
            </a:r>
            <a:r>
              <a:rPr lang="en-US" baseline="0" dirty="0" smtClean="0"/>
              <a:t> </a:t>
            </a:r>
            <a:r>
              <a:rPr lang="en-US" dirty="0" smtClean="0"/>
              <a:t>completion rate is about 45%.  </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29</a:t>
            </a:fld>
            <a:endParaRPr lang="en-US" dirty="0"/>
          </a:p>
        </p:txBody>
      </p:sp>
    </p:spTree>
    <p:extLst>
      <p:ext uri="{BB962C8B-B14F-4D97-AF65-F5344CB8AC3E}">
        <p14:creationId xmlns:p14="http://schemas.microsoft.com/office/powerpoint/2010/main" val="13779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RCCD brochure on GP</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3</a:t>
            </a:fld>
            <a:endParaRPr lang="en-US" dirty="0"/>
          </a:p>
        </p:txBody>
      </p:sp>
    </p:spTree>
    <p:extLst>
      <p:ext uri="{BB962C8B-B14F-4D97-AF65-F5344CB8AC3E}">
        <p14:creationId xmlns:p14="http://schemas.microsoft.com/office/powerpoint/2010/main" val="3251387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economic impact of not completing</a:t>
            </a:r>
            <a:r>
              <a:rPr lang="en-US" baseline="0" dirty="0" smtClean="0"/>
              <a:t> are compelling—so how does the transfer picture look here at RCC?</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30</a:t>
            </a:fld>
            <a:endParaRPr lang="en-US" dirty="0"/>
          </a:p>
        </p:txBody>
      </p:sp>
    </p:spTree>
    <p:extLst>
      <p:ext uri="{BB962C8B-B14F-4D97-AF65-F5344CB8AC3E}">
        <p14:creationId xmlns:p14="http://schemas.microsoft.com/office/powerpoint/2010/main" val="1013420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how about to our most frequent receiving institution?</a:t>
            </a:r>
          </a:p>
          <a:p>
            <a:endParaRPr lang="en-US" dirty="0" smtClean="0"/>
          </a:p>
          <a:p>
            <a:r>
              <a:rPr lang="en-US" dirty="0" smtClean="0"/>
              <a:t>Highest</a:t>
            </a:r>
            <a:r>
              <a:rPr lang="en-US" baseline="0" dirty="0" smtClean="0"/>
              <a:t> </a:t>
            </a:r>
            <a:r>
              <a:rPr lang="en-US" dirty="0" smtClean="0"/>
              <a:t>Transfer institutions:  </a:t>
            </a:r>
          </a:p>
          <a:p>
            <a:r>
              <a:rPr lang="en-US" dirty="0" smtClean="0"/>
              <a:t>			#	%</a:t>
            </a:r>
            <a:r>
              <a:rPr lang="en-US" baseline="0" dirty="0" smtClean="0"/>
              <a:t> of those who transferred </a:t>
            </a:r>
            <a:endParaRPr lang="en-US" dirty="0" smtClean="0"/>
          </a:p>
          <a:p>
            <a:r>
              <a:rPr lang="en-US" sz="1200" b="0" i="0" u="none" strike="noStrike" dirty="0" smtClean="0">
                <a:solidFill>
                  <a:srgbClr val="000000"/>
                </a:solidFill>
                <a:effectLst/>
                <a:latin typeface="Calibri" panose="020F0502020204030204" pitchFamily="34" charset="0"/>
              </a:rPr>
              <a:t>CSU-SAN BERNARDINO</a:t>
            </a:r>
            <a:r>
              <a:rPr lang="en-US" dirty="0" smtClean="0"/>
              <a:t> 		</a:t>
            </a:r>
            <a:r>
              <a:rPr lang="en-US" sz="1200" b="0" i="0" u="none" strike="noStrike" dirty="0" smtClean="0">
                <a:solidFill>
                  <a:srgbClr val="000000"/>
                </a:solidFill>
                <a:effectLst/>
                <a:latin typeface="Calibri" panose="020F0502020204030204" pitchFamily="34" charset="0"/>
              </a:rPr>
              <a:t>683</a:t>
            </a:r>
            <a:r>
              <a:rPr lang="en-US" dirty="0" smtClean="0"/>
              <a:t> 	</a:t>
            </a:r>
            <a:r>
              <a:rPr lang="en-US" sz="1200" b="0" i="0" u="none" strike="noStrike" dirty="0" smtClean="0">
                <a:solidFill>
                  <a:srgbClr val="000000"/>
                </a:solidFill>
                <a:effectLst/>
                <a:latin typeface="Calibri" panose="020F0502020204030204" pitchFamily="34" charset="0"/>
              </a:rPr>
              <a:t>14.3%</a:t>
            </a:r>
            <a:r>
              <a:rPr lang="en-US" dirty="0" smtClean="0"/>
              <a:t> </a:t>
            </a:r>
          </a:p>
          <a:p>
            <a:r>
              <a:rPr lang="en-US" sz="1200" b="0" i="0" u="none" strike="noStrike" dirty="0" smtClean="0">
                <a:solidFill>
                  <a:srgbClr val="000000"/>
                </a:solidFill>
                <a:effectLst/>
                <a:latin typeface="Calibri" panose="020F0502020204030204" pitchFamily="34" charset="0"/>
              </a:rPr>
              <a:t>UNIVERSITY OF CALIFORNIA - RIVERSIDE</a:t>
            </a:r>
            <a:r>
              <a:rPr lang="en-US" dirty="0" smtClean="0"/>
              <a:t> 	</a:t>
            </a:r>
            <a:r>
              <a:rPr lang="en-US" sz="1200" b="0" i="0" u="none" strike="noStrike" dirty="0" smtClean="0">
                <a:solidFill>
                  <a:srgbClr val="000000"/>
                </a:solidFill>
                <a:effectLst/>
                <a:latin typeface="Calibri" panose="020F0502020204030204" pitchFamily="34" charset="0"/>
              </a:rPr>
              <a:t>456</a:t>
            </a:r>
            <a:r>
              <a:rPr lang="en-US" dirty="0" smtClean="0"/>
              <a:t> 	</a:t>
            </a:r>
            <a:r>
              <a:rPr lang="en-US" sz="1200" b="0" i="0" u="none" strike="noStrike" dirty="0" smtClean="0">
                <a:solidFill>
                  <a:srgbClr val="000000"/>
                </a:solidFill>
                <a:effectLst/>
                <a:latin typeface="Calibri" panose="020F0502020204030204" pitchFamily="34" charset="0"/>
              </a:rPr>
              <a:t>9.5%</a:t>
            </a:r>
            <a:r>
              <a:rPr lang="en-US" dirty="0" smtClean="0"/>
              <a:t> </a:t>
            </a:r>
          </a:p>
          <a:p>
            <a:r>
              <a:rPr lang="en-US" sz="1200" b="0" i="0" u="none" strike="noStrike" dirty="0" smtClean="0">
                <a:solidFill>
                  <a:srgbClr val="000000"/>
                </a:solidFill>
                <a:effectLst/>
                <a:latin typeface="Calibri" panose="020F0502020204030204" pitchFamily="34" charset="0"/>
              </a:rPr>
              <a:t>CALIFORNIA BAPTIST UNIVERSITY </a:t>
            </a:r>
            <a:r>
              <a:rPr lang="en-US" dirty="0" smtClean="0"/>
              <a:t> 	</a:t>
            </a:r>
            <a:r>
              <a:rPr lang="en-US" sz="1200" b="0" i="0" u="none" strike="noStrike" dirty="0" smtClean="0">
                <a:solidFill>
                  <a:srgbClr val="000000"/>
                </a:solidFill>
                <a:effectLst/>
                <a:latin typeface="Calibri" panose="020F0502020204030204" pitchFamily="34" charset="0"/>
              </a:rPr>
              <a:t>379</a:t>
            </a:r>
            <a:r>
              <a:rPr lang="en-US" dirty="0" smtClean="0"/>
              <a:t> 	</a:t>
            </a:r>
            <a:r>
              <a:rPr lang="en-US" sz="1200" b="0" i="0" u="none" strike="noStrike" dirty="0" smtClean="0">
                <a:solidFill>
                  <a:srgbClr val="000000"/>
                </a:solidFill>
                <a:effectLst/>
                <a:latin typeface="Calibri" panose="020F0502020204030204" pitchFamily="34" charset="0"/>
              </a:rPr>
              <a:t>7.9%</a:t>
            </a:r>
            <a:r>
              <a:rPr lang="en-US" dirty="0" smtClean="0"/>
              <a:t> </a:t>
            </a:r>
          </a:p>
          <a:p>
            <a:r>
              <a:rPr lang="en-US" sz="1200" b="0" i="0" u="none" strike="noStrike" dirty="0" smtClean="0">
                <a:solidFill>
                  <a:srgbClr val="000000"/>
                </a:solidFill>
                <a:effectLst/>
                <a:latin typeface="Calibri" panose="020F0502020204030204" pitchFamily="34" charset="0"/>
              </a:rPr>
              <a:t>CSU-FULLERTON</a:t>
            </a:r>
            <a:r>
              <a:rPr lang="en-US" dirty="0" smtClean="0"/>
              <a:t> 		</a:t>
            </a:r>
            <a:r>
              <a:rPr lang="en-US" sz="1200" b="0" i="0" u="none" strike="noStrike" dirty="0" smtClean="0">
                <a:solidFill>
                  <a:srgbClr val="000000"/>
                </a:solidFill>
                <a:effectLst/>
                <a:latin typeface="Calibri" panose="020F0502020204030204" pitchFamily="34" charset="0"/>
              </a:rPr>
              <a:t>210</a:t>
            </a:r>
            <a:r>
              <a:rPr lang="en-US" dirty="0" smtClean="0"/>
              <a:t> 	</a:t>
            </a:r>
            <a:r>
              <a:rPr lang="en-US" sz="1200" b="0" i="0" u="none" strike="noStrike" dirty="0" smtClean="0">
                <a:solidFill>
                  <a:srgbClr val="000000"/>
                </a:solidFill>
                <a:effectLst/>
                <a:latin typeface="Calibri" panose="020F0502020204030204" pitchFamily="34" charset="0"/>
              </a:rPr>
              <a:t>4.4%</a:t>
            </a:r>
            <a:r>
              <a:rPr lang="en-US" dirty="0" smtClean="0"/>
              <a:t> </a:t>
            </a:r>
          </a:p>
          <a:p>
            <a:r>
              <a:rPr lang="en-US" sz="1200" b="0" i="0" u="none" strike="noStrike" dirty="0" smtClean="0">
                <a:solidFill>
                  <a:srgbClr val="000000"/>
                </a:solidFill>
                <a:effectLst/>
                <a:latin typeface="Calibri" panose="020F0502020204030204" pitchFamily="34" charset="0"/>
              </a:rPr>
              <a:t>UNIVERSITY OF PHOENIX</a:t>
            </a:r>
            <a:r>
              <a:rPr lang="en-US" dirty="0" smtClean="0"/>
              <a:t> 		</a:t>
            </a:r>
            <a:r>
              <a:rPr lang="en-US" sz="1200" b="0" i="0" u="none" strike="noStrike" dirty="0" smtClean="0">
                <a:solidFill>
                  <a:srgbClr val="000000"/>
                </a:solidFill>
                <a:effectLst/>
                <a:latin typeface="Calibri" panose="020F0502020204030204" pitchFamily="34" charset="0"/>
              </a:rPr>
              <a:t>169</a:t>
            </a:r>
            <a:r>
              <a:rPr lang="en-US" dirty="0" smtClean="0"/>
              <a:t> 	</a:t>
            </a:r>
            <a:r>
              <a:rPr lang="en-US" sz="1200" b="0" i="0" u="none" strike="noStrike" dirty="0" smtClean="0">
                <a:solidFill>
                  <a:srgbClr val="000000"/>
                </a:solidFill>
                <a:effectLst/>
                <a:latin typeface="Calibri" panose="020F0502020204030204" pitchFamily="34" charset="0"/>
              </a:rPr>
              <a:t>3.5%</a:t>
            </a:r>
            <a:r>
              <a:rPr lang="en-US" dirty="0" smtClean="0"/>
              <a:t> </a:t>
            </a:r>
          </a:p>
          <a:p>
            <a:r>
              <a:rPr lang="en-US" sz="1200" b="0" i="0" u="none" strike="noStrike" dirty="0" smtClean="0">
                <a:solidFill>
                  <a:srgbClr val="000000"/>
                </a:solidFill>
                <a:effectLst/>
                <a:latin typeface="Calibri" panose="020F0502020204030204" pitchFamily="34" charset="0"/>
              </a:rPr>
              <a:t>CSU-POLYTECHNIC</a:t>
            </a:r>
            <a:r>
              <a:rPr lang="en-US" dirty="0" smtClean="0"/>
              <a:t> 		</a:t>
            </a:r>
            <a:r>
              <a:rPr lang="en-US" sz="1200" b="0" i="0" u="none" strike="noStrike" dirty="0" smtClean="0">
                <a:solidFill>
                  <a:srgbClr val="000000"/>
                </a:solidFill>
                <a:effectLst/>
                <a:latin typeface="Calibri" panose="020F0502020204030204" pitchFamily="34" charset="0"/>
              </a:rPr>
              <a:t>167</a:t>
            </a:r>
            <a:r>
              <a:rPr lang="en-US" dirty="0" smtClean="0"/>
              <a:t> 	</a:t>
            </a:r>
            <a:r>
              <a:rPr lang="en-US" sz="1200" b="0" i="0" u="none" strike="noStrike" dirty="0" smtClean="0">
                <a:solidFill>
                  <a:srgbClr val="000000"/>
                </a:solidFill>
                <a:effectLst/>
                <a:latin typeface="Calibri" panose="020F0502020204030204" pitchFamily="34" charset="0"/>
              </a:rPr>
              <a:t>3.5%</a:t>
            </a:r>
            <a:r>
              <a:rPr lang="en-US" dirty="0" smtClean="0"/>
              <a:t> </a:t>
            </a:r>
          </a:p>
          <a:p>
            <a:r>
              <a:rPr lang="en-US" sz="1200" b="0" i="0" u="none" strike="noStrike" dirty="0" smtClean="0">
                <a:solidFill>
                  <a:srgbClr val="000000"/>
                </a:solidFill>
                <a:effectLst/>
                <a:latin typeface="Calibri" panose="020F0502020204030204" pitchFamily="34" charset="0"/>
              </a:rPr>
              <a:t>CSU-LONG BEACH</a:t>
            </a:r>
            <a:r>
              <a:rPr lang="en-US" dirty="0" smtClean="0"/>
              <a:t> 		</a:t>
            </a:r>
            <a:r>
              <a:rPr lang="en-US" sz="1200" b="0" i="0" u="none" strike="noStrike" dirty="0" smtClean="0">
                <a:solidFill>
                  <a:srgbClr val="000000"/>
                </a:solidFill>
                <a:effectLst/>
                <a:latin typeface="Calibri" panose="020F0502020204030204" pitchFamily="34" charset="0"/>
              </a:rPr>
              <a:t>85</a:t>
            </a:r>
            <a:r>
              <a:rPr lang="en-US" dirty="0" smtClean="0"/>
              <a:t> 	</a:t>
            </a:r>
            <a:r>
              <a:rPr lang="en-US" sz="1200" b="0" i="0" u="none" strike="noStrike" dirty="0" smtClean="0">
                <a:solidFill>
                  <a:srgbClr val="000000"/>
                </a:solidFill>
                <a:effectLst/>
                <a:latin typeface="Calibri" panose="020F0502020204030204" pitchFamily="34" charset="0"/>
              </a:rPr>
              <a:t>1.8%</a:t>
            </a:r>
            <a:r>
              <a:rPr lang="en-US" dirty="0" smtClean="0"/>
              <a:t> </a:t>
            </a:r>
          </a:p>
          <a:p>
            <a:r>
              <a:rPr lang="en-US" sz="1200" b="0" i="0" u="none" strike="noStrike" dirty="0" smtClean="0">
                <a:solidFill>
                  <a:srgbClr val="000000"/>
                </a:solidFill>
                <a:effectLst/>
                <a:latin typeface="Calibri" panose="020F0502020204030204" pitchFamily="34" charset="0"/>
              </a:rPr>
              <a:t>LA SIERRA UNIVERSITY</a:t>
            </a:r>
            <a:r>
              <a:rPr lang="en-US" dirty="0" smtClean="0"/>
              <a:t> 		</a:t>
            </a:r>
            <a:r>
              <a:rPr lang="en-US" sz="1200" b="0" i="0" u="none" strike="noStrike" dirty="0" smtClean="0">
                <a:solidFill>
                  <a:srgbClr val="000000"/>
                </a:solidFill>
                <a:effectLst/>
                <a:latin typeface="Calibri" panose="020F0502020204030204" pitchFamily="34" charset="0"/>
              </a:rPr>
              <a:t>82</a:t>
            </a:r>
            <a:r>
              <a:rPr lang="en-US" dirty="0" smtClean="0"/>
              <a:t> 	</a:t>
            </a:r>
            <a:r>
              <a:rPr lang="en-US" sz="1200" b="0" i="0" u="none" strike="noStrike" dirty="0" smtClean="0">
                <a:solidFill>
                  <a:srgbClr val="000000"/>
                </a:solidFill>
                <a:effectLst/>
                <a:latin typeface="Calibri" panose="020F0502020204030204" pitchFamily="34" charset="0"/>
              </a:rPr>
              <a:t>1.7%</a:t>
            </a:r>
            <a:r>
              <a:rPr lang="en-US" dirty="0" smtClean="0"/>
              <a:t> </a:t>
            </a:r>
          </a:p>
          <a:p>
            <a:r>
              <a:rPr lang="en-US" sz="1200" b="0" i="0" u="none" strike="noStrike" dirty="0" smtClean="0">
                <a:solidFill>
                  <a:srgbClr val="000000"/>
                </a:solidFill>
                <a:effectLst/>
                <a:latin typeface="Calibri" panose="020F0502020204030204" pitchFamily="34" charset="0"/>
              </a:rPr>
              <a:t>UNIVERSITY OF CALIFORNIA-LOS ANGELES</a:t>
            </a:r>
            <a:r>
              <a:rPr lang="en-US" dirty="0" smtClean="0"/>
              <a:t> 	</a:t>
            </a:r>
            <a:r>
              <a:rPr lang="en-US" sz="1200" b="0" i="0" u="none" strike="noStrike" dirty="0" smtClean="0">
                <a:solidFill>
                  <a:srgbClr val="000000"/>
                </a:solidFill>
                <a:effectLst/>
                <a:latin typeface="Calibri" panose="020F0502020204030204" pitchFamily="34" charset="0"/>
              </a:rPr>
              <a:t>79</a:t>
            </a:r>
            <a:r>
              <a:rPr lang="en-US" dirty="0" smtClean="0"/>
              <a:t> 	</a:t>
            </a:r>
            <a:r>
              <a:rPr lang="en-US" sz="1200" b="0" i="0" u="none" strike="noStrike" dirty="0" smtClean="0">
                <a:solidFill>
                  <a:srgbClr val="000000"/>
                </a:solidFill>
                <a:effectLst/>
                <a:latin typeface="Calibri" panose="020F0502020204030204" pitchFamily="34" charset="0"/>
              </a:rPr>
              <a:t>1.6%</a:t>
            </a:r>
            <a:r>
              <a:rPr lang="en-US" dirty="0" smtClean="0"/>
              <a:t> </a:t>
            </a:r>
          </a:p>
          <a:p>
            <a:r>
              <a:rPr lang="en-US" sz="1200" b="0" i="0" u="none" strike="noStrike" dirty="0" smtClean="0">
                <a:solidFill>
                  <a:srgbClr val="000000"/>
                </a:solidFill>
                <a:effectLst/>
                <a:latin typeface="Calibri" panose="020F0502020204030204" pitchFamily="34" charset="0"/>
              </a:rPr>
              <a:t>ARIZONA STATE UNIVERSITY</a:t>
            </a:r>
            <a:r>
              <a:rPr lang="en-US" dirty="0" smtClean="0"/>
              <a:t> 	</a:t>
            </a:r>
            <a:r>
              <a:rPr lang="en-US" sz="1200" b="0" i="0" u="none" strike="noStrike" dirty="0" smtClean="0">
                <a:solidFill>
                  <a:srgbClr val="000000"/>
                </a:solidFill>
                <a:effectLst/>
                <a:latin typeface="Calibri" panose="020F0502020204030204" pitchFamily="34" charset="0"/>
              </a:rPr>
              <a:t>71</a:t>
            </a:r>
            <a:r>
              <a:rPr lang="en-US" dirty="0" smtClean="0"/>
              <a:t> 	</a:t>
            </a:r>
            <a:r>
              <a:rPr lang="en-US" sz="1200" b="0" i="0" u="none" strike="noStrike" dirty="0" smtClean="0">
                <a:solidFill>
                  <a:srgbClr val="000000"/>
                </a:solidFill>
                <a:effectLst/>
                <a:latin typeface="Calibri" panose="020F0502020204030204" pitchFamily="34" charset="0"/>
              </a:rPr>
              <a:t>1.5%</a:t>
            </a:r>
            <a:r>
              <a:rPr lang="en-US" dirty="0" smtClean="0"/>
              <a:t> </a:t>
            </a:r>
          </a:p>
          <a:p>
            <a:r>
              <a:rPr lang="en-US" sz="1200" b="0" i="0" u="none" strike="noStrike" dirty="0" smtClean="0">
                <a:solidFill>
                  <a:srgbClr val="000000"/>
                </a:solidFill>
                <a:effectLst/>
                <a:latin typeface="Calibri" panose="020F0502020204030204" pitchFamily="34" charset="0"/>
              </a:rPr>
              <a:t>CSU-LOS ANGELES</a:t>
            </a:r>
            <a:r>
              <a:rPr lang="en-US" dirty="0" smtClean="0"/>
              <a:t> 		</a:t>
            </a:r>
            <a:r>
              <a:rPr lang="en-US" sz="1200" b="0" i="0" u="none" strike="noStrike" dirty="0" smtClean="0">
                <a:solidFill>
                  <a:srgbClr val="000000"/>
                </a:solidFill>
                <a:effectLst/>
                <a:latin typeface="Calibri" panose="020F0502020204030204" pitchFamily="34" charset="0"/>
              </a:rPr>
              <a:t>69</a:t>
            </a:r>
            <a:r>
              <a:rPr lang="en-US" dirty="0" smtClean="0"/>
              <a:t> 	</a:t>
            </a:r>
            <a:r>
              <a:rPr lang="en-US" sz="1200" b="0" i="0" u="none" strike="noStrike" dirty="0" smtClean="0">
                <a:solidFill>
                  <a:srgbClr val="000000"/>
                </a:solidFill>
                <a:effectLst/>
                <a:latin typeface="Calibri" panose="020F0502020204030204" pitchFamily="34" charset="0"/>
              </a:rPr>
              <a:t>1.4%</a:t>
            </a:r>
            <a:r>
              <a:rPr lang="en-US" dirty="0" smtClean="0"/>
              <a:t> </a:t>
            </a:r>
          </a:p>
          <a:p>
            <a:r>
              <a:rPr lang="en-US" sz="1200" b="0" i="0" u="none" strike="noStrike" dirty="0" smtClean="0">
                <a:solidFill>
                  <a:srgbClr val="000000"/>
                </a:solidFill>
                <a:effectLst/>
                <a:latin typeface="Calibri" panose="020F0502020204030204" pitchFamily="34" charset="0"/>
              </a:rPr>
              <a:t>ITT TECHNICAL INSTITUTE</a:t>
            </a:r>
            <a:r>
              <a:rPr lang="en-US" dirty="0" smtClean="0"/>
              <a:t> 		</a:t>
            </a:r>
            <a:r>
              <a:rPr lang="en-US" sz="1200" b="0" i="0" u="none" strike="noStrike" dirty="0" smtClean="0">
                <a:solidFill>
                  <a:srgbClr val="000000"/>
                </a:solidFill>
                <a:effectLst/>
                <a:latin typeface="Calibri" panose="020F0502020204030204" pitchFamily="34" charset="0"/>
              </a:rPr>
              <a:t>68</a:t>
            </a:r>
            <a:r>
              <a:rPr lang="en-US" dirty="0" smtClean="0"/>
              <a:t> 	</a:t>
            </a:r>
            <a:r>
              <a:rPr lang="en-US" sz="1200" b="0" i="0" u="none" strike="noStrike" dirty="0" smtClean="0">
                <a:solidFill>
                  <a:srgbClr val="000000"/>
                </a:solidFill>
                <a:effectLst/>
                <a:latin typeface="Calibri" panose="020F0502020204030204" pitchFamily="34" charset="0"/>
              </a:rPr>
              <a:t>1.4%</a:t>
            </a:r>
            <a:r>
              <a:rPr lang="en-US" dirty="0" smtClean="0"/>
              <a:t> </a:t>
            </a:r>
          </a:p>
          <a:p>
            <a:r>
              <a:rPr lang="en-US" sz="1200" b="0" i="0" u="none" strike="noStrike" dirty="0" smtClean="0">
                <a:solidFill>
                  <a:srgbClr val="000000"/>
                </a:solidFill>
                <a:effectLst/>
                <a:latin typeface="Calibri" panose="020F0502020204030204" pitchFamily="34" charset="0"/>
              </a:rPr>
              <a:t>CSU - POLYTECHNIC 		63</a:t>
            </a:r>
            <a:r>
              <a:rPr lang="en-US" dirty="0" smtClean="0"/>
              <a:t> 	</a:t>
            </a:r>
            <a:r>
              <a:rPr lang="en-US" sz="1200" b="0" i="0" u="none" strike="noStrike" dirty="0" smtClean="0">
                <a:solidFill>
                  <a:srgbClr val="000000"/>
                </a:solidFill>
                <a:effectLst/>
                <a:latin typeface="Calibri" panose="020F0502020204030204" pitchFamily="34" charset="0"/>
              </a:rPr>
              <a:t>1.3%</a:t>
            </a:r>
            <a:r>
              <a:rPr lang="en-US" dirty="0" smtClean="0"/>
              <a:t> </a:t>
            </a:r>
          </a:p>
          <a:p>
            <a:r>
              <a:rPr lang="en-US" sz="1200" b="0" i="0" u="none" strike="noStrike" dirty="0" smtClean="0">
                <a:solidFill>
                  <a:srgbClr val="000000"/>
                </a:solidFill>
                <a:effectLst/>
                <a:latin typeface="Calibri" panose="020F0502020204030204" pitchFamily="34" charset="0"/>
              </a:rPr>
              <a:t>UNIVERSITY OF CALIFORNIA-IRVINE</a:t>
            </a:r>
            <a:r>
              <a:rPr lang="en-US" dirty="0" smtClean="0"/>
              <a:t> 	</a:t>
            </a:r>
            <a:r>
              <a:rPr lang="en-US" sz="1200" b="0" i="0" u="none" strike="noStrike" dirty="0" smtClean="0">
                <a:solidFill>
                  <a:srgbClr val="000000"/>
                </a:solidFill>
                <a:effectLst/>
                <a:latin typeface="Calibri" panose="020F0502020204030204" pitchFamily="34" charset="0"/>
              </a:rPr>
              <a:t>62</a:t>
            </a:r>
            <a:r>
              <a:rPr lang="en-US" dirty="0" smtClean="0"/>
              <a:t> 	</a:t>
            </a:r>
            <a:r>
              <a:rPr lang="en-US" sz="1200" b="0" i="0" u="none" strike="noStrike" dirty="0" smtClean="0">
                <a:solidFill>
                  <a:srgbClr val="000000"/>
                </a:solidFill>
                <a:effectLst/>
                <a:latin typeface="Calibri" panose="020F0502020204030204" pitchFamily="34" charset="0"/>
              </a:rPr>
              <a:t>1.3%</a:t>
            </a:r>
            <a:r>
              <a:rPr lang="en-US" dirty="0" smtClean="0"/>
              <a:t> </a:t>
            </a:r>
          </a:p>
          <a:p>
            <a:r>
              <a:rPr lang="en-US" sz="1200" b="0" i="0" u="none" strike="noStrike" dirty="0" smtClean="0">
                <a:solidFill>
                  <a:srgbClr val="000000"/>
                </a:solidFill>
                <a:effectLst/>
                <a:latin typeface="Calibri" panose="020F0502020204030204" pitchFamily="34" charset="0"/>
              </a:rPr>
              <a:t>UNIVERSITY OF REDLANDS</a:t>
            </a:r>
            <a:r>
              <a:rPr lang="en-US" dirty="0" smtClean="0"/>
              <a:t> 		</a:t>
            </a:r>
            <a:r>
              <a:rPr lang="en-US" sz="1200" b="0" i="0" u="none" strike="noStrike" dirty="0" smtClean="0">
                <a:solidFill>
                  <a:srgbClr val="000000"/>
                </a:solidFill>
                <a:effectLst/>
                <a:latin typeface="Calibri" panose="020F0502020204030204" pitchFamily="34" charset="0"/>
              </a:rPr>
              <a:t>56</a:t>
            </a:r>
            <a:r>
              <a:rPr lang="en-US" dirty="0" smtClean="0"/>
              <a:t> 	</a:t>
            </a:r>
            <a:r>
              <a:rPr lang="en-US" sz="1200" b="0" i="0" u="none" strike="noStrike" dirty="0" smtClean="0">
                <a:solidFill>
                  <a:srgbClr val="000000"/>
                </a:solidFill>
                <a:effectLst/>
                <a:latin typeface="Calibri" panose="020F0502020204030204" pitchFamily="34" charset="0"/>
              </a:rPr>
              <a:t>1.2%</a:t>
            </a:r>
            <a:r>
              <a:rPr lang="en-US" dirty="0" smtClean="0"/>
              <a:t> </a:t>
            </a:r>
          </a:p>
          <a:p>
            <a:r>
              <a:rPr lang="en-US" sz="1200" b="0" i="0" u="none" strike="noStrike" dirty="0" smtClean="0">
                <a:solidFill>
                  <a:srgbClr val="000000"/>
                </a:solidFill>
                <a:effectLst/>
                <a:latin typeface="Calibri" panose="020F0502020204030204" pitchFamily="34" charset="0"/>
              </a:rPr>
              <a:t>NATIONAL UNIVERSITY</a:t>
            </a:r>
            <a:r>
              <a:rPr lang="en-US" dirty="0" smtClean="0"/>
              <a:t> 		</a:t>
            </a:r>
            <a:r>
              <a:rPr lang="en-US" sz="1200" b="0" i="0" u="none" strike="noStrike" dirty="0" smtClean="0">
                <a:solidFill>
                  <a:srgbClr val="000000"/>
                </a:solidFill>
                <a:effectLst/>
                <a:latin typeface="Calibri" panose="020F0502020204030204" pitchFamily="34" charset="0"/>
              </a:rPr>
              <a:t>53</a:t>
            </a:r>
            <a:r>
              <a:rPr lang="en-US" dirty="0" smtClean="0"/>
              <a:t> 	</a:t>
            </a:r>
            <a:r>
              <a:rPr lang="en-US" sz="1200" b="0" i="0" u="none" strike="noStrike" dirty="0" smtClean="0">
                <a:solidFill>
                  <a:srgbClr val="000000"/>
                </a:solidFill>
                <a:effectLst/>
                <a:latin typeface="Calibri" panose="020F0502020204030204" pitchFamily="34" charset="0"/>
              </a:rPr>
              <a:t>1.1%</a:t>
            </a:r>
            <a:r>
              <a:rPr lang="en-US" dirty="0" smtClean="0"/>
              <a:t> </a:t>
            </a:r>
            <a:endParaRPr lang="en-US" dirty="0"/>
          </a:p>
        </p:txBody>
      </p:sp>
      <p:sp>
        <p:nvSpPr>
          <p:cNvPr id="4" name="Slide Number Placeholder 3"/>
          <p:cNvSpPr>
            <a:spLocks noGrp="1"/>
          </p:cNvSpPr>
          <p:nvPr>
            <p:ph type="sldNum" sz="quarter" idx="10"/>
          </p:nvPr>
        </p:nvSpPr>
        <p:spPr/>
        <p:txBody>
          <a:bodyPr/>
          <a:lstStyle/>
          <a:p>
            <a:fld id="{38538640-535E-4694-8BA3-C60B928FDAB6}" type="slidenum">
              <a:rPr lang="en-US" smtClean="0"/>
              <a:t>31</a:t>
            </a:fld>
            <a:endParaRPr lang="en-US" dirty="0"/>
          </a:p>
        </p:txBody>
      </p:sp>
    </p:spTree>
    <p:extLst>
      <p:ext uri="{BB962C8B-B14F-4D97-AF65-F5344CB8AC3E}">
        <p14:creationId xmlns:p14="http://schemas.microsoft.com/office/powerpoint/2010/main" val="2599819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Wendy can add a line on just RCC</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32</a:t>
            </a:fld>
            <a:endParaRPr lang="en-US" dirty="0"/>
          </a:p>
        </p:txBody>
      </p:sp>
    </p:spTree>
    <p:extLst>
      <p:ext uri="{BB962C8B-B14F-4D97-AF65-F5344CB8AC3E}">
        <p14:creationId xmlns:p14="http://schemas.microsoft.com/office/powerpoint/2010/main" val="2196286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33</a:t>
            </a:fld>
            <a:endParaRPr lang="en-US" dirty="0"/>
          </a:p>
        </p:txBody>
      </p:sp>
    </p:spTree>
    <p:extLst>
      <p:ext uri="{BB962C8B-B14F-4D97-AF65-F5344CB8AC3E}">
        <p14:creationId xmlns:p14="http://schemas.microsoft.com/office/powerpoint/2010/main" val="4137814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UCR</a:t>
            </a:r>
            <a:r>
              <a:rPr lang="en-US" baseline="0" dirty="0" smtClean="0"/>
              <a:t> also aims to double number of transfers from RCCD over the next 5 years</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34</a:t>
            </a:fld>
            <a:endParaRPr lang="en-US" dirty="0"/>
          </a:p>
        </p:txBody>
      </p:sp>
    </p:spTree>
    <p:extLst>
      <p:ext uri="{BB962C8B-B14F-4D97-AF65-F5344CB8AC3E}">
        <p14:creationId xmlns:p14="http://schemas.microsoft.com/office/powerpoint/2010/main" val="3067550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35</a:t>
            </a:fld>
            <a:endParaRPr lang="en-US" dirty="0"/>
          </a:p>
        </p:txBody>
      </p:sp>
    </p:spTree>
    <p:extLst>
      <p:ext uri="{BB962C8B-B14F-4D97-AF65-F5344CB8AC3E}">
        <p14:creationId xmlns:p14="http://schemas.microsoft.com/office/powerpoint/2010/main" val="2365031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Number these</a:t>
            </a:r>
            <a:endParaRPr lang="en-US" baseline="0" dirty="0"/>
          </a:p>
        </p:txBody>
      </p:sp>
      <p:sp>
        <p:nvSpPr>
          <p:cNvPr id="5" name="Header Placeholder 4"/>
          <p:cNvSpPr>
            <a:spLocks noGrp="1"/>
          </p:cNvSpPr>
          <p:nvPr>
            <p:ph type="hdr" sz="quarter" idx="11"/>
          </p:nvPr>
        </p:nvSpPr>
        <p:spPr/>
        <p:txBody>
          <a:bodyPr/>
          <a:lstStyle/>
          <a:p>
            <a:pPr defTabSz="931774" eaLnBrk="0" fontAlgn="base" hangingPunct="0">
              <a:spcBef>
                <a:spcPct val="0"/>
              </a:spcBef>
              <a:spcAft>
                <a:spcPct val="0"/>
              </a:spcAft>
              <a:defRPr/>
            </a:pPr>
            <a:endParaRPr lang="en-US">
              <a:solidFill>
                <a:prstClr val="black"/>
              </a:solidFill>
              <a:latin typeface="Arial" charset="0"/>
              <a:ea typeface="ヒラギノ角ゴ Pro W3" charset="-128"/>
            </a:endParaRPr>
          </a:p>
        </p:txBody>
      </p:sp>
      <p:sp>
        <p:nvSpPr>
          <p:cNvPr id="6" name="Date Placeholder 5"/>
          <p:cNvSpPr>
            <a:spLocks noGrp="1"/>
          </p:cNvSpPr>
          <p:nvPr>
            <p:ph type="dt" idx="12"/>
          </p:nvPr>
        </p:nvSpPr>
        <p:spPr/>
        <p:txBody>
          <a:bodyPr/>
          <a:lstStyle/>
          <a:p>
            <a:pPr defTabSz="931774" eaLnBrk="0" fontAlgn="base" hangingPunct="0">
              <a:spcBef>
                <a:spcPct val="0"/>
              </a:spcBef>
              <a:spcAft>
                <a:spcPct val="0"/>
              </a:spcAft>
              <a:defRPr/>
            </a:pPr>
            <a:endParaRPr lang="en-US">
              <a:solidFill>
                <a:prstClr val="black"/>
              </a:solidFill>
              <a:latin typeface="Arial" charset="0"/>
              <a:ea typeface="ヒラギノ角ゴ Pro W3" charset="-128"/>
            </a:endParaRPr>
          </a:p>
        </p:txBody>
      </p:sp>
    </p:spTree>
    <p:extLst>
      <p:ext uri="{BB962C8B-B14F-4D97-AF65-F5344CB8AC3E}">
        <p14:creationId xmlns:p14="http://schemas.microsoft.com/office/powerpoint/2010/main" val="2614986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37</a:t>
            </a:fld>
            <a:endParaRPr lang="en-US" dirty="0"/>
          </a:p>
        </p:txBody>
      </p:sp>
    </p:spTree>
    <p:extLst>
      <p:ext uri="{BB962C8B-B14F-4D97-AF65-F5344CB8AC3E}">
        <p14:creationId xmlns:p14="http://schemas.microsoft.com/office/powerpoint/2010/main" val="2514307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Talk about</a:t>
            </a:r>
            <a:r>
              <a:rPr lang="en-US" baseline="0" dirty="0" smtClean="0">
                <a:ea typeface="ＭＳ Ｐゴシック" pitchFamily="34" charset="-128"/>
              </a:rPr>
              <a:t> the exercise we did here at RCC with the Pathways core group—THIS IS WHY PROGRAM MAPS</a:t>
            </a:r>
            <a:endParaRPr lang="en-US" dirty="0">
              <a:ea typeface="ＭＳ Ｐゴシック" pitchFamily="34" charset="-128"/>
            </a:endParaRPr>
          </a:p>
        </p:txBody>
      </p:sp>
      <p:sp>
        <p:nvSpPr>
          <p:cNvPr id="186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65749" indent="-294519">
              <a:defRPr sz="2400">
                <a:solidFill>
                  <a:schemeClr val="tx1"/>
                </a:solidFill>
                <a:latin typeface="Arial" pitchFamily="34" charset="0"/>
                <a:ea typeface="ＭＳ Ｐゴシック" pitchFamily="34" charset="-128"/>
              </a:defRPr>
            </a:lvl2pPr>
            <a:lvl3pPr marL="1178075" indent="-235615">
              <a:defRPr sz="2400">
                <a:solidFill>
                  <a:schemeClr val="tx1"/>
                </a:solidFill>
                <a:latin typeface="Arial" pitchFamily="34" charset="0"/>
                <a:ea typeface="ＭＳ Ｐゴシック" pitchFamily="34" charset="-128"/>
              </a:defRPr>
            </a:lvl3pPr>
            <a:lvl4pPr marL="1649306" indent="-235615">
              <a:defRPr sz="2400">
                <a:solidFill>
                  <a:schemeClr val="tx1"/>
                </a:solidFill>
                <a:latin typeface="Arial" pitchFamily="34" charset="0"/>
                <a:ea typeface="ＭＳ Ｐゴシック" pitchFamily="34" charset="-128"/>
              </a:defRPr>
            </a:lvl4pPr>
            <a:lvl5pPr marL="2120534" indent="-235615">
              <a:defRPr sz="2400">
                <a:solidFill>
                  <a:schemeClr val="tx1"/>
                </a:solidFill>
                <a:latin typeface="Arial" pitchFamily="34" charset="0"/>
                <a:ea typeface="ＭＳ Ｐゴシック" pitchFamily="34" charset="-128"/>
              </a:defRPr>
            </a:lvl5pPr>
            <a:lvl6pPr marL="2591764" indent="-2356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62994" indent="-2356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534223" indent="-2356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005454" indent="-2356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31774" eaLnBrk="0" fontAlgn="base" hangingPunct="0">
              <a:spcBef>
                <a:spcPct val="0"/>
              </a:spcBef>
              <a:spcAft>
                <a:spcPct val="0"/>
              </a:spcAft>
              <a:defRPr/>
            </a:pPr>
            <a:fld id="{D5C715E5-8B5E-474C-8894-3694A42FB284}" type="slidenum">
              <a:rPr lang="en-US" sz="1200">
                <a:solidFill>
                  <a:prstClr val="black"/>
                </a:solidFill>
                <a:latin typeface="Calibri" pitchFamily="34" charset="0"/>
              </a:rPr>
              <a:pPr defTabSz="931774" eaLnBrk="0" fontAlgn="base" hangingPunct="0">
                <a:spcBef>
                  <a:spcPct val="0"/>
                </a:spcBef>
                <a:spcAft>
                  <a:spcPct val="0"/>
                </a:spcAft>
                <a:defRPr/>
              </a:pPr>
              <a:t>38</a:t>
            </a:fld>
            <a:endParaRPr lang="en-US" sz="1200">
              <a:solidFill>
                <a:prstClr val="black"/>
              </a:solidFill>
              <a:latin typeface="Calibri" pitchFamily="34" charset="0"/>
            </a:endParaRPr>
          </a:p>
        </p:txBody>
      </p:sp>
    </p:spTree>
    <p:extLst>
      <p:ext uri="{BB962C8B-B14F-4D97-AF65-F5344CB8AC3E}">
        <p14:creationId xmlns:p14="http://schemas.microsoft.com/office/powerpoint/2010/main" val="2284944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39</a:t>
            </a:fld>
            <a:endParaRPr lang="en-US" dirty="0"/>
          </a:p>
        </p:txBody>
      </p:sp>
    </p:spTree>
    <p:extLst>
      <p:ext uri="{BB962C8B-B14F-4D97-AF65-F5344CB8AC3E}">
        <p14:creationId xmlns:p14="http://schemas.microsoft.com/office/powerpoint/2010/main" val="52860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4</a:t>
            </a:fld>
            <a:endParaRPr lang="en-US" dirty="0"/>
          </a:p>
        </p:txBody>
      </p:sp>
    </p:spTree>
    <p:extLst>
      <p:ext uri="{BB962C8B-B14F-4D97-AF65-F5344CB8AC3E}">
        <p14:creationId xmlns:p14="http://schemas.microsoft.com/office/powerpoint/2010/main" val="3473406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together</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40</a:t>
            </a:fld>
            <a:endParaRPr lang="en-US" dirty="0"/>
          </a:p>
        </p:txBody>
      </p:sp>
    </p:spTree>
    <p:extLst>
      <p:ext uri="{BB962C8B-B14F-4D97-AF65-F5344CB8AC3E}">
        <p14:creationId xmlns:p14="http://schemas.microsoft.com/office/powerpoint/2010/main" val="1539371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41</a:t>
            </a:fld>
            <a:endParaRPr lang="en-US" dirty="0"/>
          </a:p>
        </p:txBody>
      </p:sp>
    </p:spTree>
    <p:extLst>
      <p:ext uri="{BB962C8B-B14F-4D97-AF65-F5344CB8AC3E}">
        <p14:creationId xmlns:p14="http://schemas.microsoft.com/office/powerpoint/2010/main" val="3118409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42</a:t>
            </a:fld>
            <a:endParaRPr lang="en-US" dirty="0"/>
          </a:p>
        </p:txBody>
      </p:sp>
    </p:spTree>
    <p:extLst>
      <p:ext uri="{BB962C8B-B14F-4D97-AF65-F5344CB8AC3E}">
        <p14:creationId xmlns:p14="http://schemas.microsoft.com/office/powerpoint/2010/main" val="94104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help with info on this one</a:t>
            </a:r>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43</a:t>
            </a:fld>
            <a:endParaRPr lang="en-US" dirty="0"/>
          </a:p>
        </p:txBody>
      </p:sp>
    </p:spTree>
    <p:extLst>
      <p:ext uri="{BB962C8B-B14F-4D97-AF65-F5344CB8AC3E}">
        <p14:creationId xmlns:p14="http://schemas.microsoft.com/office/powerpoint/2010/main" val="3638392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09613"/>
            <a:ext cx="4733925"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27735" y="8989748"/>
            <a:ext cx="3080032" cy="472890"/>
          </a:xfrm>
          <a:prstGeom prst="rect">
            <a:avLst/>
          </a:prstGeom>
        </p:spPr>
        <p:txBody>
          <a:bodyPr/>
          <a:lstStyle/>
          <a:p>
            <a:pPr algn="l" defTabSz="441131" hangingPunct="0">
              <a:defRPr/>
            </a:pPr>
            <a:fld id="{98DF35E7-2A53-E04A-8C03-1D34A644ED21}" type="slidenum">
              <a:rPr lang="en-US" sz="1100" kern="0">
                <a:solidFill>
                  <a:prstClr val="black"/>
                </a:solidFill>
                <a:latin typeface="Helvetica"/>
                <a:ea typeface="ヒラギノ角ゴ Pro W3" charset="-128"/>
                <a:cs typeface="Helvetica"/>
                <a:sym typeface="Helvetica"/>
              </a:rPr>
              <a:pPr algn="l" defTabSz="441131" hangingPunct="0">
                <a:defRPr/>
              </a:pPr>
              <a:t>44</a:t>
            </a:fld>
            <a:endParaRPr lang="en-US" sz="1100" kern="0">
              <a:solidFill>
                <a:prstClr val="black"/>
              </a:solidFill>
              <a:latin typeface="Helvetica"/>
              <a:ea typeface="ヒラギノ角ゴ Pro W3" charset="-128"/>
              <a:cs typeface="Helvetica"/>
              <a:sym typeface="Helvetica"/>
            </a:endParaRPr>
          </a:p>
        </p:txBody>
      </p:sp>
    </p:spTree>
    <p:extLst>
      <p:ext uri="{BB962C8B-B14F-4D97-AF65-F5344CB8AC3E}">
        <p14:creationId xmlns:p14="http://schemas.microsoft.com/office/powerpoint/2010/main" val="99919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45</a:t>
            </a:fld>
            <a:endParaRPr lang="en-US" dirty="0"/>
          </a:p>
        </p:txBody>
      </p:sp>
    </p:spTree>
    <p:extLst>
      <p:ext uri="{BB962C8B-B14F-4D97-AF65-F5344CB8AC3E}">
        <p14:creationId xmlns:p14="http://schemas.microsoft.com/office/powerpoint/2010/main" val="584025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46</a:t>
            </a:fld>
            <a:endParaRPr lang="en-US" dirty="0"/>
          </a:p>
        </p:txBody>
      </p:sp>
    </p:spTree>
    <p:extLst>
      <p:ext uri="{BB962C8B-B14F-4D97-AF65-F5344CB8AC3E}">
        <p14:creationId xmlns:p14="http://schemas.microsoft.com/office/powerpoint/2010/main" val="1734836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47</a:t>
            </a:fld>
            <a:endParaRPr lang="en-US" dirty="0"/>
          </a:p>
        </p:txBody>
      </p:sp>
    </p:spTree>
    <p:extLst>
      <p:ext uri="{BB962C8B-B14F-4D97-AF65-F5344CB8AC3E}">
        <p14:creationId xmlns:p14="http://schemas.microsoft.com/office/powerpoint/2010/main" val="390404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48</a:t>
            </a:fld>
            <a:endParaRPr lang="en-US" dirty="0"/>
          </a:p>
        </p:txBody>
      </p:sp>
    </p:spTree>
    <p:extLst>
      <p:ext uri="{BB962C8B-B14F-4D97-AF65-F5344CB8AC3E}">
        <p14:creationId xmlns:p14="http://schemas.microsoft.com/office/powerpoint/2010/main" val="3369216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49</a:t>
            </a:fld>
            <a:endParaRPr lang="en-US" dirty="0"/>
          </a:p>
        </p:txBody>
      </p:sp>
    </p:spTree>
    <p:extLst>
      <p:ext uri="{BB962C8B-B14F-4D97-AF65-F5344CB8AC3E}">
        <p14:creationId xmlns:p14="http://schemas.microsoft.com/office/powerpoint/2010/main" val="153219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F35E7-2A53-E04A-8C03-1D34A644ED21}"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7616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for students of color, the need is even greater.  </a:t>
            </a:r>
            <a:endParaRPr lang="en-US" dirty="0"/>
          </a:p>
        </p:txBody>
      </p:sp>
      <p:sp>
        <p:nvSpPr>
          <p:cNvPr id="4" name="Slide Number Placeholder 3"/>
          <p:cNvSpPr>
            <a:spLocks noGrp="1"/>
          </p:cNvSpPr>
          <p:nvPr>
            <p:ph type="sldNum" sz="quarter" idx="10"/>
          </p:nvPr>
        </p:nvSpPr>
        <p:spPr/>
        <p:txBody>
          <a:bodyPr/>
          <a:lstStyle/>
          <a:p>
            <a:fld id="{98DF35E7-2A53-E04A-8C03-1D34A644ED21}"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73694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1367AC-4459-4338-BA80-CEDEDED92520}" type="slidenum">
              <a:rPr lang="en-US" smtClean="0"/>
              <a:t>7</a:t>
            </a:fld>
            <a:endParaRPr lang="en-US" dirty="0"/>
          </a:p>
        </p:txBody>
      </p:sp>
    </p:spTree>
    <p:extLst>
      <p:ext uri="{BB962C8B-B14F-4D97-AF65-F5344CB8AC3E}">
        <p14:creationId xmlns:p14="http://schemas.microsoft.com/office/powerpoint/2010/main" val="259035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12CF3-E26A-4AC6-973D-B772AF83308B}" type="slidenum">
              <a:rPr lang="en-US" sz="1700" kern="0">
                <a:solidFill>
                  <a:srgbClr val="000000"/>
                </a:solidFill>
                <a:latin typeface="Chalkboard"/>
                <a:ea typeface="ＭＳ Ｐゴシック" pitchFamily="34" charset="-128"/>
              </a:rPr>
              <a:pPr>
                <a:defRPr/>
              </a:pPr>
              <a:t>8</a:t>
            </a:fld>
            <a:endParaRPr lang="en-US" sz="1700" kern="0">
              <a:solidFill>
                <a:srgbClr val="000000"/>
              </a:solidFill>
              <a:latin typeface="Chalkboard"/>
              <a:ea typeface="ＭＳ Ｐゴシック" pitchFamily="34" charset="-128"/>
            </a:endParaRPr>
          </a:p>
        </p:txBody>
      </p:sp>
    </p:spTree>
    <p:extLst>
      <p:ext uri="{BB962C8B-B14F-4D97-AF65-F5344CB8AC3E}">
        <p14:creationId xmlns:p14="http://schemas.microsoft.com/office/powerpoint/2010/main" val="227049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Not “another initiative” but a comprehensive approach to combating poverty, a means to realize social and economic justice</a:t>
            </a:r>
          </a:p>
          <a:p>
            <a:r>
              <a:rPr lang="en-US" dirty="0" smtClean="0">
                <a:latin typeface="Arial" panose="020B0604020202020204" pitchFamily="34" charset="0"/>
                <a:cs typeface="Arial" panose="020B0604020202020204" pitchFamily="34" charset="0"/>
              </a:rPr>
              <a:t>Increasing transfer and living wage attainment by considering the outcome of the educational process </a:t>
            </a:r>
            <a:r>
              <a:rPr lang="en-US" i="1" dirty="0" smtClean="0">
                <a:latin typeface="Arial" panose="020B0604020202020204" pitchFamily="34" charset="0"/>
                <a:cs typeface="Arial" panose="020B0604020202020204" pitchFamily="34" charset="0"/>
              </a:rPr>
              <a:t>first</a:t>
            </a:r>
            <a:r>
              <a:rPr lang="en-US" dirty="0" smtClean="0">
                <a:latin typeface="Arial" panose="020B0604020202020204" pitchFamily="34" charset="0"/>
                <a:cs typeface="Arial" panose="020B0604020202020204" pitchFamily="34" charset="0"/>
              </a:rPr>
              <a:t> and working backward</a:t>
            </a:r>
          </a:p>
          <a:p>
            <a:r>
              <a:rPr lang="en-US" dirty="0" smtClean="0">
                <a:latin typeface="Arial" panose="020B0604020202020204" pitchFamily="34" charset="0"/>
                <a:cs typeface="Arial" panose="020B0604020202020204" pitchFamily="34" charset="0"/>
              </a:rPr>
              <a:t>Requires considering the steps in the process that help students to attain meaningful vocations</a:t>
            </a:r>
          </a:p>
          <a:p>
            <a:r>
              <a:rPr lang="en-US" dirty="0" smtClean="0">
                <a:latin typeface="Arial" panose="020B0604020202020204" pitchFamily="34" charset="0"/>
                <a:cs typeface="Arial" panose="020B0604020202020204" pitchFamily="34" charset="0"/>
              </a:rPr>
              <a:t>Brings together a number of elements – equity and success, for example – in new ways</a:t>
            </a:r>
          </a:p>
          <a:p>
            <a:r>
              <a:rPr lang="en-US" dirty="0" smtClean="0">
                <a:latin typeface="Arial" panose="020B0604020202020204" pitchFamily="34" charset="0"/>
                <a:cs typeface="Arial" panose="020B0604020202020204" pitchFamily="34" charset="0"/>
              </a:rPr>
              <a:t>Requires a serious rethinking of how we do things – and gives RCC an opportunity to help the Inland Empire move forward in combatting poverty</a:t>
            </a:r>
          </a:p>
          <a:p>
            <a:endParaRPr lang="en-US" dirty="0"/>
          </a:p>
        </p:txBody>
      </p:sp>
      <p:sp>
        <p:nvSpPr>
          <p:cNvPr id="4" name="Slide Number Placeholder 3"/>
          <p:cNvSpPr>
            <a:spLocks noGrp="1"/>
          </p:cNvSpPr>
          <p:nvPr>
            <p:ph type="sldNum" sz="quarter" idx="10"/>
          </p:nvPr>
        </p:nvSpPr>
        <p:spPr/>
        <p:txBody>
          <a:bodyPr/>
          <a:lstStyle/>
          <a:p>
            <a:fld id="{521367AC-4459-4338-BA80-CEDEDED92520}" type="slidenum">
              <a:rPr lang="en-US" smtClean="0"/>
              <a:t>9</a:t>
            </a:fld>
            <a:endParaRPr lang="en-US" dirty="0"/>
          </a:p>
        </p:txBody>
      </p:sp>
    </p:spTree>
    <p:extLst>
      <p:ext uri="{BB962C8B-B14F-4D97-AF65-F5344CB8AC3E}">
        <p14:creationId xmlns:p14="http://schemas.microsoft.com/office/powerpoint/2010/main" val="211336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A6177DF-B625-4668-9EC9-D4D3F244AFD7}"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177DF-B625-4668-9EC9-D4D3F244AFD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177DF-B625-4668-9EC9-D4D3F244AFD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hart &amp; Title -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953" y="755653"/>
            <a:ext cx="8326935" cy="341632"/>
          </a:xfrm>
        </p:spPr>
        <p:txBody>
          <a:bodyPr wrap="square" anchor="t" anchorCtr="0">
            <a:noAutofit/>
          </a:bodyPr>
          <a:lstStyle>
            <a:lvl1pPr algn="l">
              <a:defRPr sz="3200"/>
            </a:lvl1pPr>
          </a:lstStyle>
          <a:p>
            <a:r>
              <a:rPr lang="en-US" dirty="0"/>
              <a:t>Chart Title</a:t>
            </a:r>
          </a:p>
        </p:txBody>
      </p:sp>
      <p:sp>
        <p:nvSpPr>
          <p:cNvPr id="14" name="Chart Placeholder 13"/>
          <p:cNvSpPr>
            <a:spLocks noGrp="1"/>
          </p:cNvSpPr>
          <p:nvPr>
            <p:ph type="chart" sz="quarter" idx="10"/>
          </p:nvPr>
        </p:nvSpPr>
        <p:spPr>
          <a:xfrm>
            <a:off x="424953" y="1475111"/>
            <a:ext cx="8327161" cy="4991003"/>
          </a:xfrm>
        </p:spPr>
        <p:txBody>
          <a:bodyPr/>
          <a:lstStyle/>
          <a:p>
            <a:r>
              <a:rPr lang="en-US" dirty="0"/>
              <a:t>Click icon to add chart</a:t>
            </a:r>
          </a:p>
        </p:txBody>
      </p:sp>
      <p:sp>
        <p:nvSpPr>
          <p:cNvPr id="24" name="Content Placeholder 23"/>
          <p:cNvSpPr>
            <a:spLocks noGrp="1"/>
          </p:cNvSpPr>
          <p:nvPr>
            <p:ph sz="quarter" idx="11" hasCustomPrompt="1"/>
          </p:nvPr>
        </p:nvSpPr>
        <p:spPr>
          <a:xfrm>
            <a:off x="424953" y="6493237"/>
            <a:ext cx="8326935" cy="364763"/>
          </a:xfrm>
        </p:spPr>
        <p:txBody>
          <a:bodyPr>
            <a:noAutofit/>
          </a:bodyPr>
          <a:lstStyle>
            <a:lvl1pPr marL="0" indent="0">
              <a:buNone/>
              <a:defRPr sz="10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Source: </a:t>
            </a:r>
          </a:p>
        </p:txBody>
      </p:sp>
      <p:cxnSp>
        <p:nvCxnSpPr>
          <p:cNvPr id="27" name="Straight Connector 26"/>
          <p:cNvCxnSpPr/>
          <p:nvPr userDrawn="1"/>
        </p:nvCxnSpPr>
        <p:spPr>
          <a:xfrm>
            <a:off x="1301144" y="377826"/>
            <a:ext cx="7842856" cy="0"/>
          </a:xfrm>
          <a:prstGeom prst="line">
            <a:avLst/>
          </a:prstGeom>
          <a:ln w="38100">
            <a:solidFill>
              <a:srgbClr val="0065A4"/>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218" y="261705"/>
            <a:ext cx="711200" cy="232242"/>
          </a:xfrm>
          <a:prstGeom prst="rect">
            <a:avLst/>
          </a:prstGeom>
        </p:spPr>
      </p:pic>
      <p:cxnSp>
        <p:nvCxnSpPr>
          <p:cNvPr id="29" name="Straight Connector 28"/>
          <p:cNvCxnSpPr/>
          <p:nvPr userDrawn="1"/>
        </p:nvCxnSpPr>
        <p:spPr>
          <a:xfrm>
            <a:off x="0" y="377826"/>
            <a:ext cx="371754" cy="0"/>
          </a:xfrm>
          <a:prstGeom prst="line">
            <a:avLst/>
          </a:prstGeom>
          <a:ln w="38100">
            <a:solidFill>
              <a:srgbClr val="006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475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rt &amp; Title -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953" y="627018"/>
            <a:ext cx="2246810" cy="5750099"/>
          </a:xfrm>
        </p:spPr>
        <p:txBody>
          <a:bodyPr>
            <a:noAutofit/>
          </a:bodyPr>
          <a:lstStyle>
            <a:lvl1pPr>
              <a:defRPr sz="3200"/>
            </a:lvl1pPr>
          </a:lstStyle>
          <a:p>
            <a:r>
              <a:rPr lang="en-US" dirty="0"/>
              <a:t>Chart Title</a:t>
            </a:r>
          </a:p>
        </p:txBody>
      </p:sp>
      <p:sp>
        <p:nvSpPr>
          <p:cNvPr id="10" name="Chart Placeholder 9"/>
          <p:cNvSpPr>
            <a:spLocks noGrp="1"/>
          </p:cNvSpPr>
          <p:nvPr>
            <p:ph type="chart" sz="quarter" idx="10"/>
          </p:nvPr>
        </p:nvSpPr>
        <p:spPr>
          <a:xfrm>
            <a:off x="2814639" y="627018"/>
            <a:ext cx="6133418" cy="5750099"/>
          </a:xfrm>
        </p:spPr>
        <p:txBody>
          <a:bodyPr/>
          <a:lstStyle/>
          <a:p>
            <a:r>
              <a:rPr lang="en-US" dirty="0"/>
              <a:t>Click icon to add chart</a:t>
            </a:r>
          </a:p>
        </p:txBody>
      </p:sp>
      <p:sp>
        <p:nvSpPr>
          <p:cNvPr id="18" name="Content Placeholder 23"/>
          <p:cNvSpPr>
            <a:spLocks noGrp="1"/>
          </p:cNvSpPr>
          <p:nvPr>
            <p:ph sz="quarter" idx="11" hasCustomPrompt="1"/>
          </p:nvPr>
        </p:nvSpPr>
        <p:spPr>
          <a:xfrm>
            <a:off x="424953" y="6493237"/>
            <a:ext cx="8326935" cy="364763"/>
          </a:xfrm>
        </p:spPr>
        <p:txBody>
          <a:bodyPr>
            <a:noAutofit/>
          </a:bodyPr>
          <a:lstStyle>
            <a:lvl1pPr marL="0" indent="0">
              <a:buNone/>
              <a:defRPr sz="10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Source: </a:t>
            </a:r>
          </a:p>
        </p:txBody>
      </p:sp>
      <p:cxnSp>
        <p:nvCxnSpPr>
          <p:cNvPr id="20" name="Straight Connector 19"/>
          <p:cNvCxnSpPr/>
          <p:nvPr userDrawn="1"/>
        </p:nvCxnSpPr>
        <p:spPr>
          <a:xfrm>
            <a:off x="1301144" y="377826"/>
            <a:ext cx="7842856" cy="0"/>
          </a:xfrm>
          <a:prstGeom prst="line">
            <a:avLst/>
          </a:prstGeom>
          <a:ln w="38100">
            <a:solidFill>
              <a:srgbClr val="0065A4"/>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218" y="261705"/>
            <a:ext cx="711200" cy="232242"/>
          </a:xfrm>
          <a:prstGeom prst="rect">
            <a:avLst/>
          </a:prstGeom>
        </p:spPr>
      </p:pic>
      <p:cxnSp>
        <p:nvCxnSpPr>
          <p:cNvPr id="22" name="Straight Connector 21"/>
          <p:cNvCxnSpPr/>
          <p:nvPr userDrawn="1"/>
        </p:nvCxnSpPr>
        <p:spPr>
          <a:xfrm>
            <a:off x="0" y="377826"/>
            <a:ext cx="371754" cy="0"/>
          </a:xfrm>
          <a:prstGeom prst="line">
            <a:avLst/>
          </a:prstGeom>
          <a:ln w="38100">
            <a:solidFill>
              <a:srgbClr val="006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97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Bulleted Lis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425450" y="1678170"/>
            <a:ext cx="8366125" cy="1757362"/>
          </a:xfrm>
        </p:spPr>
        <p:txBody>
          <a:bodyPr>
            <a:noAutofit/>
          </a:bodyPr>
          <a:lstStyle>
            <a:lvl1pPr>
              <a:buClr>
                <a:schemeClr val="bg2"/>
              </a:buClr>
              <a:defRPr sz="3600"/>
            </a:lvl1pPr>
            <a:lvl2pPr>
              <a:buClr>
                <a:schemeClr val="bg2"/>
              </a:buClr>
              <a:defRPr sz="3600"/>
            </a:lvl2pPr>
            <a:lvl3pPr>
              <a:buClr>
                <a:schemeClr val="bg2"/>
              </a:buClr>
              <a:defRPr sz="3600"/>
            </a:lvl3pPr>
            <a:lvl4pPr>
              <a:buClr>
                <a:schemeClr val="bg2"/>
              </a:buClr>
              <a:defRPr sz="3600"/>
            </a:lvl4pPr>
            <a:lvl5pPr>
              <a:buClr>
                <a:schemeClr val="bg2"/>
              </a:buCl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24952" y="756694"/>
            <a:ext cx="8366125" cy="535531"/>
          </a:xfrm>
        </p:spPr>
        <p:txBody>
          <a:bodyPr wrap="square" anchor="t" anchorCtr="0">
            <a:noAutofit/>
          </a:bodyPr>
          <a:lstStyle>
            <a:lvl1pPr>
              <a:defRPr sz="3200"/>
            </a:lvl1pPr>
          </a:lstStyle>
          <a:p>
            <a:r>
              <a:rPr lang="en-US" dirty="0"/>
              <a:t>Slide Title</a:t>
            </a:r>
          </a:p>
        </p:txBody>
      </p:sp>
      <p:cxnSp>
        <p:nvCxnSpPr>
          <p:cNvPr id="10" name="Straight Connector 9"/>
          <p:cNvCxnSpPr/>
          <p:nvPr userDrawn="1"/>
        </p:nvCxnSpPr>
        <p:spPr>
          <a:xfrm>
            <a:off x="1301144" y="377826"/>
            <a:ext cx="7934296" cy="0"/>
          </a:xfrm>
          <a:prstGeom prst="line">
            <a:avLst/>
          </a:prstGeom>
          <a:ln w="38100">
            <a:solidFill>
              <a:srgbClr val="0065A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218" y="261705"/>
            <a:ext cx="711200" cy="232242"/>
          </a:xfrm>
          <a:prstGeom prst="rect">
            <a:avLst/>
          </a:prstGeom>
        </p:spPr>
      </p:pic>
      <p:cxnSp>
        <p:nvCxnSpPr>
          <p:cNvPr id="12" name="Straight Connector 11"/>
          <p:cNvCxnSpPr/>
          <p:nvPr userDrawn="1"/>
        </p:nvCxnSpPr>
        <p:spPr>
          <a:xfrm>
            <a:off x="0" y="377826"/>
            <a:ext cx="371754" cy="0"/>
          </a:xfrm>
          <a:prstGeom prst="line">
            <a:avLst/>
          </a:prstGeom>
          <a:ln w="38100">
            <a:solidFill>
              <a:srgbClr val="0065A4"/>
            </a:solidFill>
          </a:ln>
        </p:spPr>
        <p:style>
          <a:lnRef idx="1">
            <a:schemeClr val="accent1"/>
          </a:lnRef>
          <a:fillRef idx="0">
            <a:schemeClr val="accent1"/>
          </a:fillRef>
          <a:effectRef idx="0">
            <a:schemeClr val="accent1"/>
          </a:effectRef>
          <a:fontRef idx="minor">
            <a:schemeClr val="tx1"/>
          </a:fontRef>
        </p:style>
      </p:cxnSp>
      <p:sp>
        <p:nvSpPr>
          <p:cNvPr id="15" name="Content Placeholder 23"/>
          <p:cNvSpPr>
            <a:spLocks noGrp="1"/>
          </p:cNvSpPr>
          <p:nvPr>
            <p:ph sz="quarter" idx="11" hasCustomPrompt="1"/>
          </p:nvPr>
        </p:nvSpPr>
        <p:spPr>
          <a:xfrm>
            <a:off x="424952" y="6493237"/>
            <a:ext cx="8366125" cy="364763"/>
          </a:xfrm>
        </p:spPr>
        <p:txBody>
          <a:bodyPr>
            <a:noAutofit/>
          </a:bodyPr>
          <a:lstStyle>
            <a:lvl1pPr marL="0" indent="0">
              <a:buNone/>
              <a:defRPr sz="10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Source: </a:t>
            </a:r>
          </a:p>
        </p:txBody>
      </p:sp>
    </p:spTree>
    <p:extLst>
      <p:ext uri="{BB962C8B-B14F-4D97-AF65-F5344CB8AC3E}">
        <p14:creationId xmlns:p14="http://schemas.microsoft.com/office/powerpoint/2010/main" val="207670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ransition Slide">
    <p:spTree>
      <p:nvGrpSpPr>
        <p:cNvPr id="1" name="Shape 645"/>
        <p:cNvGrpSpPr/>
        <p:nvPr/>
      </p:nvGrpSpPr>
      <p:grpSpPr>
        <a:xfrm>
          <a:off x="0" y="0"/>
          <a:ext cx="0" cy="0"/>
          <a:chOff x="0" y="0"/>
          <a:chExt cx="0" cy="0"/>
        </a:xfrm>
      </p:grpSpPr>
      <p:sp>
        <p:nvSpPr>
          <p:cNvPr id="647" name="Shape 647"/>
          <p:cNvSpPr txBox="1">
            <a:spLocks noGrp="1"/>
          </p:cNvSpPr>
          <p:nvPr>
            <p:ph type="title" hasCustomPrompt="1"/>
          </p:nvPr>
        </p:nvSpPr>
        <p:spPr>
          <a:xfrm>
            <a:off x="424954" y="3860746"/>
            <a:ext cx="8183400" cy="701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Click to Add Transition Title</a:t>
            </a:r>
            <a:endParaRPr dirty="0"/>
          </a:p>
        </p:txBody>
      </p:sp>
      <p:sp>
        <p:nvSpPr>
          <p:cNvPr id="648" name="Shape 648"/>
          <p:cNvSpPr txBox="1">
            <a:spLocks noGrp="1"/>
          </p:cNvSpPr>
          <p:nvPr>
            <p:ph type="body" idx="1" hasCustomPrompt="1"/>
          </p:nvPr>
        </p:nvSpPr>
        <p:spPr>
          <a:xfrm>
            <a:off x="424954" y="4589464"/>
            <a:ext cx="8183400" cy="1500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2400"/>
              <a:buFont typeface="Arial"/>
              <a:buNone/>
              <a:defRPr sz="2400" b="0" i="0" u="none" strike="noStrike" cap="none">
                <a:solidFill>
                  <a:schemeClr val="lt1"/>
                </a:solidFill>
                <a:latin typeface="Arial"/>
                <a:ea typeface="Arial"/>
                <a:cs typeface="Arial"/>
                <a:sym typeface="Arial"/>
              </a:defRPr>
            </a:lvl1pPr>
            <a:lvl2pPr marL="914353" marR="0" lvl="1" indent="-228588"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530" marR="0" lvl="2" indent="-228588"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706" marR="0" lvl="3"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5883" marR="0" lvl="4"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060" marR="0" lvl="5"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236" marR="0" lvl="6"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413" marR="0" lvl="7"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590" marR="0" lvl="8"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r>
              <a:rPr lang="en-US" dirty="0"/>
              <a:t>Click to Add Subtitle</a:t>
            </a:r>
            <a:endParaRPr dirty="0"/>
          </a:p>
        </p:txBody>
      </p:sp>
      <p:cxnSp>
        <p:nvCxnSpPr>
          <p:cNvPr id="8" name="Shape 641">
            <a:extLst>
              <a:ext uri="{FF2B5EF4-FFF2-40B4-BE49-F238E27FC236}">
                <a16:creationId xmlns="" xmlns:a16="http://schemas.microsoft.com/office/drawing/2014/main" id="{9B20BA1B-887B-174C-8CB0-37B31B39113D}"/>
              </a:ext>
            </a:extLst>
          </p:cNvPr>
          <p:cNvCxnSpPr/>
          <p:nvPr userDrawn="1"/>
        </p:nvCxnSpPr>
        <p:spPr>
          <a:xfrm>
            <a:off x="1301145" y="368856"/>
            <a:ext cx="7842900" cy="0"/>
          </a:xfrm>
          <a:prstGeom prst="straightConnector1">
            <a:avLst/>
          </a:prstGeom>
          <a:noFill/>
          <a:ln w="38100" cap="flat" cmpd="sng">
            <a:solidFill>
              <a:schemeClr val="bg1"/>
            </a:solidFill>
            <a:prstDash val="solid"/>
            <a:miter lim="800000"/>
            <a:headEnd type="none" w="med" len="med"/>
            <a:tailEnd type="none" w="med" len="med"/>
          </a:ln>
        </p:spPr>
      </p:cxnSp>
      <p:pic>
        <p:nvPicPr>
          <p:cNvPr id="9" name="Shape 642">
            <a:extLst>
              <a:ext uri="{FF2B5EF4-FFF2-40B4-BE49-F238E27FC236}">
                <a16:creationId xmlns="" xmlns:a16="http://schemas.microsoft.com/office/drawing/2014/main" id="{13BCC4FB-204A-8745-BC9C-341852AB75B5}"/>
              </a:ext>
            </a:extLst>
          </p:cNvPr>
          <p:cNvPicPr preferRelativeResize="0"/>
          <p:nvPr userDrawn="1"/>
        </p:nvPicPr>
        <p:blipFill>
          <a:blip r:embed="rId2"/>
          <a:stretch>
            <a:fillRect/>
          </a:stretch>
        </p:blipFill>
        <p:spPr>
          <a:xfrm>
            <a:off x="490218" y="269828"/>
            <a:ext cx="711200" cy="198055"/>
          </a:xfrm>
          <a:prstGeom prst="rect">
            <a:avLst/>
          </a:prstGeom>
          <a:noFill/>
          <a:ln>
            <a:noFill/>
          </a:ln>
        </p:spPr>
      </p:pic>
      <p:cxnSp>
        <p:nvCxnSpPr>
          <p:cNvPr id="10" name="Shape 643">
            <a:extLst>
              <a:ext uri="{FF2B5EF4-FFF2-40B4-BE49-F238E27FC236}">
                <a16:creationId xmlns="" xmlns:a16="http://schemas.microsoft.com/office/drawing/2014/main" id="{6C972082-3B63-5443-BA2C-3601AA6CE345}"/>
              </a:ext>
            </a:extLst>
          </p:cNvPr>
          <p:cNvCxnSpPr/>
          <p:nvPr userDrawn="1"/>
        </p:nvCxnSpPr>
        <p:spPr>
          <a:xfrm>
            <a:off x="0" y="368856"/>
            <a:ext cx="371700" cy="0"/>
          </a:xfrm>
          <a:prstGeom prst="straightConnector1">
            <a:avLst/>
          </a:prstGeom>
          <a:noFill/>
          <a:ln w="38100" cap="flat" cmpd="sng">
            <a:solidFill>
              <a:schemeClr val="bg1"/>
            </a:solidFill>
            <a:prstDash val="solid"/>
            <a:miter lim="800000"/>
            <a:headEnd type="none" w="med" len="med"/>
            <a:tailEnd type="none" w="med" len="med"/>
          </a:ln>
        </p:spPr>
      </p:cxnSp>
    </p:spTree>
    <p:extLst>
      <p:ext uri="{BB962C8B-B14F-4D97-AF65-F5344CB8AC3E}">
        <p14:creationId xmlns:p14="http://schemas.microsoft.com/office/powerpoint/2010/main" val="343066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2008821"/>
            <a:ext cx="8229600" cy="44751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355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177DF-B625-4668-9EC9-D4D3F244AFD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6177DF-B625-4668-9EC9-D4D3F244AFD7}"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6177DF-B625-4668-9EC9-D4D3F244AFD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6177DF-B625-4668-9EC9-D4D3F244AFD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6177DF-B625-4668-9EC9-D4D3F244AFD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6177DF-B625-4668-9EC9-D4D3F244AFD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6177DF-B625-4668-9EC9-D4D3F244AFD7}"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6C9C240-8750-46BF-8989-839A6D77BDD3}" type="datetimeFigureOut">
              <a:rPr lang="en-US" smtClean="0"/>
              <a:t>3/8/2018</a:t>
            </a:fld>
            <a:endParaRPr lang="en-US" dirty="0"/>
          </a:p>
        </p:txBody>
      </p:sp>
      <p:sp>
        <p:nvSpPr>
          <p:cNvPr id="7" name="Slide Number Placeholder 6"/>
          <p:cNvSpPr>
            <a:spLocks noGrp="1"/>
          </p:cNvSpPr>
          <p:nvPr>
            <p:ph type="sldNum" sz="quarter" idx="12"/>
          </p:nvPr>
        </p:nvSpPr>
        <p:spPr/>
        <p:txBody>
          <a:bodyPr/>
          <a:lstStyle/>
          <a:p>
            <a:fld id="{1A6177DF-B625-4668-9EC9-D4D3F244AFD7}"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6C9C240-8750-46BF-8989-839A6D77BDD3}" type="datetimeFigureOut">
              <a:rPr lang="en-US" smtClean="0"/>
              <a:t>3/8/2018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A6177DF-B625-4668-9EC9-D4D3F244AFD7}"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 id="2147484749" r:id="rId12"/>
    <p:sldLayoutId id="2147484750" r:id="rId13"/>
    <p:sldLayoutId id="2147484752" r:id="rId14"/>
    <p:sldLayoutId id="2147484753" r:id="rId15"/>
    <p:sldLayoutId id="2147484755" r:id="rId16"/>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ted.com/talks/chimamanda_adichie_the_danger_of_a_single_story"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25.emf"/><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0"/>
            <a:ext cx="6777318" cy="1731982"/>
          </a:xfrm>
        </p:spPr>
        <p:txBody>
          <a:bodyPr>
            <a:noAutofit/>
          </a:bodyPr>
          <a:lstStyle/>
          <a:p>
            <a:r>
              <a:rPr lang="en-US" b="1" dirty="0" smtClean="0"/>
              <a:t>Guided Pathways:  Completion, Equity, and Economic Mobility</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663843"/>
            <a:ext cx="2241931" cy="96555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6781800" y="5334000"/>
            <a:ext cx="1991817" cy="1270357"/>
          </a:xfrm>
          <a:prstGeom prst="rect">
            <a:avLst/>
          </a:prstGeom>
          <a:noFill/>
          <a:ln>
            <a:noFill/>
          </a:ln>
        </p:spPr>
      </p:pic>
    </p:spTree>
    <p:extLst>
      <p:ext uri="{BB962C8B-B14F-4D97-AF65-F5344CB8AC3E}">
        <p14:creationId xmlns:p14="http://schemas.microsoft.com/office/powerpoint/2010/main" val="412403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A decade of the “Completion Agenda”</a:t>
            </a:r>
          </a:p>
          <a:p>
            <a:endParaRPr lang="en-US" sz="2400" b="1" dirty="0"/>
          </a:p>
          <a:p>
            <a:r>
              <a:rPr lang="en-US" sz="2400" b="1" dirty="0"/>
              <a:t>Institutional and sector student outcomes have not </a:t>
            </a:r>
            <a:r>
              <a:rPr lang="en-US" sz="2400" b="1" dirty="0" smtClean="0"/>
              <a:t>improved</a:t>
            </a:r>
          </a:p>
          <a:p>
            <a:pPr marL="114300" indent="0">
              <a:buNone/>
            </a:pPr>
            <a:endParaRPr lang="en-US" sz="2400" b="1" dirty="0"/>
          </a:p>
          <a:p>
            <a:endParaRPr lang="en-US" sz="2400" b="1" dirty="0"/>
          </a:p>
          <a:p>
            <a:r>
              <a:rPr lang="en-US" sz="2400" b="1" dirty="0"/>
              <a:t>WHY?</a:t>
            </a:r>
          </a:p>
        </p:txBody>
      </p:sp>
      <p:sp>
        <p:nvSpPr>
          <p:cNvPr id="3" name="Title 2"/>
          <p:cNvSpPr>
            <a:spLocks noGrp="1"/>
          </p:cNvSpPr>
          <p:nvPr>
            <p:ph type="title"/>
          </p:nvPr>
        </p:nvSpPr>
        <p:spPr>
          <a:xfrm>
            <a:off x="457200" y="762000"/>
            <a:ext cx="8322654" cy="629055"/>
          </a:xfrm>
        </p:spPr>
        <p:txBody>
          <a:bodyPr>
            <a:normAutofit fontScale="90000"/>
          </a:bodyPr>
          <a:lstStyle/>
          <a:p>
            <a:r>
              <a:rPr lang="en-US" b="1" dirty="0"/>
              <a:t>Widespread Reform – </a:t>
            </a:r>
            <a:r>
              <a:rPr lang="en-US" b="1" dirty="0">
                <a:solidFill>
                  <a:schemeClr val="accent5"/>
                </a:solidFill>
                <a:ea typeface="Arial"/>
                <a:cs typeface="Arial"/>
              </a:rPr>
              <a:t>Little Progress</a:t>
            </a:r>
          </a:p>
        </p:txBody>
      </p:sp>
    </p:spTree>
    <p:extLst>
      <p:ext uri="{BB962C8B-B14F-4D97-AF65-F5344CB8AC3E}">
        <p14:creationId xmlns:p14="http://schemas.microsoft.com/office/powerpoint/2010/main" val="347003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a:t>Reforms too small or narrowly focused</a:t>
            </a:r>
          </a:p>
          <a:p>
            <a:pPr lvl="1"/>
            <a:r>
              <a:rPr lang="en-US" sz="2400" b="1" dirty="0"/>
              <a:t>Reforms not scaled</a:t>
            </a:r>
          </a:p>
          <a:p>
            <a:pPr lvl="1"/>
            <a:r>
              <a:rPr lang="en-US" sz="2400" b="1" dirty="0"/>
              <a:t>Reforms limited to one segment of student experience</a:t>
            </a:r>
          </a:p>
          <a:p>
            <a:pPr marL="0" indent="0">
              <a:buNone/>
            </a:pPr>
            <a:endParaRPr lang="en-US" sz="2400" b="1" dirty="0"/>
          </a:p>
          <a:p>
            <a:r>
              <a:rPr lang="en-US" sz="2400" b="1" dirty="0"/>
              <a:t>Colleges built to promote enrollment—Self Service or Cafeteria Model</a:t>
            </a:r>
          </a:p>
          <a:p>
            <a:endParaRPr lang="en-US" sz="2400" dirty="0"/>
          </a:p>
        </p:txBody>
      </p:sp>
      <p:sp>
        <p:nvSpPr>
          <p:cNvPr id="3" name="Title 2"/>
          <p:cNvSpPr>
            <a:spLocks noGrp="1"/>
          </p:cNvSpPr>
          <p:nvPr>
            <p:ph type="title"/>
          </p:nvPr>
        </p:nvSpPr>
        <p:spPr>
          <a:xfrm>
            <a:off x="471150" y="693906"/>
            <a:ext cx="8229600" cy="911157"/>
          </a:xfrm>
        </p:spPr>
        <p:txBody>
          <a:bodyPr>
            <a:normAutofit fontScale="90000"/>
          </a:bodyPr>
          <a:lstStyle/>
          <a:p>
            <a:r>
              <a:rPr lang="en-US" b="1" dirty="0"/>
              <a:t>Problem with the </a:t>
            </a:r>
            <a:r>
              <a:rPr lang="en-US" b="1" dirty="0">
                <a:solidFill>
                  <a:schemeClr val="accent5"/>
                </a:solidFill>
                <a:ea typeface="Arial"/>
                <a:cs typeface="Arial"/>
              </a:rPr>
              <a:t>Structure</a:t>
            </a:r>
            <a:r>
              <a:rPr lang="en-US" b="1" dirty="0"/>
              <a:t> of</a:t>
            </a:r>
            <a:br>
              <a:rPr lang="en-US" b="1" dirty="0"/>
            </a:br>
            <a:r>
              <a:rPr lang="en-US" b="1" dirty="0"/>
              <a:t>Community Colleges</a:t>
            </a:r>
          </a:p>
        </p:txBody>
      </p:sp>
    </p:spTree>
    <p:extLst>
      <p:ext uri="{BB962C8B-B14F-4D97-AF65-F5344CB8AC3E}">
        <p14:creationId xmlns:p14="http://schemas.microsoft.com/office/powerpoint/2010/main" val="20737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385652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444303" y="754650"/>
            <a:ext cx="8159750" cy="727922"/>
          </a:xfrm>
        </p:spPr>
        <p:txBody>
          <a:bodyPr/>
          <a:lstStyle/>
          <a:p>
            <a:r>
              <a:rPr lang="en-US" b="1" dirty="0">
                <a:solidFill>
                  <a:schemeClr val="accent5">
                    <a:lumMod val="75000"/>
                  </a:schemeClr>
                </a:solidFill>
              </a:rPr>
              <a:t>Cafeteria </a:t>
            </a:r>
            <a:r>
              <a:rPr lang="en-US" b="1" dirty="0"/>
              <a:t>College</a:t>
            </a:r>
          </a:p>
        </p:txBody>
      </p:sp>
      <p:grpSp>
        <p:nvGrpSpPr>
          <p:cNvPr id="23" name="Group 22"/>
          <p:cNvGrpSpPr/>
          <p:nvPr/>
        </p:nvGrpSpPr>
        <p:grpSpPr>
          <a:xfrm>
            <a:off x="504967" y="1856094"/>
            <a:ext cx="4831308" cy="764274"/>
            <a:chOff x="504967" y="1856094"/>
            <a:chExt cx="4831308" cy="764274"/>
          </a:xfrm>
        </p:grpSpPr>
        <p:sp>
          <p:nvSpPr>
            <p:cNvPr id="5" name="Rounded Rectangle 4"/>
            <p:cNvSpPr/>
            <p:nvPr/>
          </p:nvSpPr>
          <p:spPr bwMode="auto">
            <a:xfrm>
              <a:off x="504967" y="1856094"/>
              <a:ext cx="4831308" cy="764274"/>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sp>
          <p:nvSpPr>
            <p:cNvPr id="6" name="TextBox 5"/>
            <p:cNvSpPr txBox="1"/>
            <p:nvPr/>
          </p:nvSpPr>
          <p:spPr>
            <a:xfrm>
              <a:off x="518615" y="2007398"/>
              <a:ext cx="466753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charset="0"/>
                  <a:ea typeface="ヒラギノ角ゴ Pro W3" charset="-128"/>
                </a:rPr>
                <a:t>Paths to career goals unclear</a:t>
              </a:r>
            </a:p>
          </p:txBody>
        </p:sp>
      </p:grpSp>
      <p:grpSp>
        <p:nvGrpSpPr>
          <p:cNvPr id="2" name="Group 1"/>
          <p:cNvGrpSpPr/>
          <p:nvPr/>
        </p:nvGrpSpPr>
        <p:grpSpPr>
          <a:xfrm>
            <a:off x="518615" y="2702257"/>
            <a:ext cx="4831308" cy="1179434"/>
            <a:chOff x="518615" y="2702256"/>
            <a:chExt cx="4831308" cy="1179434"/>
          </a:xfrm>
        </p:grpSpPr>
        <p:grpSp>
          <p:nvGrpSpPr>
            <p:cNvPr id="94208" name="Group 94207"/>
            <p:cNvGrpSpPr/>
            <p:nvPr/>
          </p:nvGrpSpPr>
          <p:grpSpPr>
            <a:xfrm>
              <a:off x="518615" y="3117416"/>
              <a:ext cx="4831308" cy="764274"/>
              <a:chOff x="518615" y="3117416"/>
              <a:chExt cx="4831308" cy="764274"/>
            </a:xfrm>
          </p:grpSpPr>
          <p:sp>
            <p:nvSpPr>
              <p:cNvPr id="8" name="Rounded Rectangle 7"/>
              <p:cNvSpPr/>
              <p:nvPr/>
            </p:nvSpPr>
            <p:spPr bwMode="auto">
              <a:xfrm>
                <a:off x="518615" y="3117416"/>
                <a:ext cx="4831308" cy="764274"/>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sp>
            <p:nvSpPr>
              <p:cNvPr id="9" name="TextBox 8"/>
              <p:cNvSpPr txBox="1"/>
              <p:nvPr/>
            </p:nvSpPr>
            <p:spPr>
              <a:xfrm>
                <a:off x="532263" y="3268720"/>
                <a:ext cx="466753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charset="0"/>
                    <a:ea typeface="ヒラギノ角ゴ Pro W3" charset="-128"/>
                  </a:rPr>
                  <a:t>Intake sorts, diverts students</a:t>
                </a:r>
              </a:p>
            </p:txBody>
          </p:sp>
        </p:grpSp>
        <p:sp>
          <p:nvSpPr>
            <p:cNvPr id="16" name="Plus 15"/>
            <p:cNvSpPr/>
            <p:nvPr/>
          </p:nvSpPr>
          <p:spPr bwMode="auto">
            <a:xfrm>
              <a:off x="2651077" y="2702256"/>
              <a:ext cx="341195" cy="401512"/>
            </a:xfrm>
            <a:prstGeom prst="mathPlus">
              <a:avLst/>
            </a:prstGeom>
            <a:solidFill>
              <a:schemeClr val="bg1">
                <a:lumMod val="50000"/>
              </a:schemeClr>
            </a:solidFill>
            <a:ln w="9525" cap="flat" cmpd="sng" algn="ctr">
              <a:solidFill>
                <a:srgbClr val="1413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nvGrpSpPr>
          <p:cNvPr id="7" name="Group 6"/>
          <p:cNvGrpSpPr/>
          <p:nvPr/>
        </p:nvGrpSpPr>
        <p:grpSpPr>
          <a:xfrm>
            <a:off x="504967" y="3908988"/>
            <a:ext cx="4831308" cy="1228299"/>
            <a:chOff x="504967" y="3908986"/>
            <a:chExt cx="4831308" cy="1228299"/>
          </a:xfrm>
        </p:grpSpPr>
        <p:sp>
          <p:nvSpPr>
            <p:cNvPr id="11" name="TextBox 10"/>
            <p:cNvSpPr txBox="1"/>
            <p:nvPr/>
          </p:nvSpPr>
          <p:spPr>
            <a:xfrm>
              <a:off x="545911" y="4524316"/>
              <a:ext cx="466753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charset="0"/>
                  <a:ea typeface="ヒラギノ角ゴ Pro W3" charset="-128"/>
                </a:rPr>
                <a:t>Students’ progress not monitored</a:t>
              </a:r>
            </a:p>
          </p:txBody>
        </p:sp>
        <p:grpSp>
          <p:nvGrpSpPr>
            <p:cNvPr id="3" name="Group 2"/>
            <p:cNvGrpSpPr/>
            <p:nvPr/>
          </p:nvGrpSpPr>
          <p:grpSpPr>
            <a:xfrm>
              <a:off x="504967" y="3908986"/>
              <a:ext cx="4831308" cy="1228299"/>
              <a:chOff x="504967" y="3908986"/>
              <a:chExt cx="4831308" cy="1228299"/>
            </a:xfrm>
          </p:grpSpPr>
          <p:sp>
            <p:nvSpPr>
              <p:cNvPr id="10" name="Rounded Rectangle 9"/>
              <p:cNvSpPr/>
              <p:nvPr/>
            </p:nvSpPr>
            <p:spPr bwMode="auto">
              <a:xfrm>
                <a:off x="504967" y="4373011"/>
                <a:ext cx="4831308" cy="764274"/>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sp>
            <p:nvSpPr>
              <p:cNvPr id="18" name="Plus 17"/>
              <p:cNvSpPr/>
              <p:nvPr/>
            </p:nvSpPr>
            <p:spPr bwMode="auto">
              <a:xfrm>
                <a:off x="2651076" y="3908986"/>
                <a:ext cx="341195" cy="401512"/>
              </a:xfrm>
              <a:prstGeom prst="mathPlus">
                <a:avLst/>
              </a:prstGeom>
              <a:solidFill>
                <a:schemeClr val="bg1">
                  <a:lumMod val="50000"/>
                </a:schemeClr>
              </a:solidFill>
              <a:ln w="9525" cap="flat" cmpd="sng" algn="ctr">
                <a:solidFill>
                  <a:srgbClr val="1413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grpSp>
        <p:nvGrpSpPr>
          <p:cNvPr id="14" name="Group 13"/>
          <p:cNvGrpSpPr/>
          <p:nvPr/>
        </p:nvGrpSpPr>
        <p:grpSpPr>
          <a:xfrm>
            <a:off x="532263" y="5188424"/>
            <a:ext cx="4831308" cy="1232509"/>
            <a:chOff x="532263" y="5188424"/>
            <a:chExt cx="4831308" cy="1232509"/>
          </a:xfrm>
        </p:grpSpPr>
        <p:sp>
          <p:nvSpPr>
            <p:cNvPr id="12" name="Rounded Rectangle 11"/>
            <p:cNvSpPr/>
            <p:nvPr/>
          </p:nvSpPr>
          <p:spPr bwMode="auto">
            <a:xfrm>
              <a:off x="532263" y="5656659"/>
              <a:ext cx="4831308" cy="764274"/>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sp>
          <p:nvSpPr>
            <p:cNvPr id="13" name="TextBox 12"/>
            <p:cNvSpPr txBox="1"/>
            <p:nvPr/>
          </p:nvSpPr>
          <p:spPr>
            <a:xfrm>
              <a:off x="548185" y="5589936"/>
              <a:ext cx="4667534"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Arial" charset="0"/>
                  <a:ea typeface="ヒラギノ角ゴ Pro W3" charset="-128"/>
                </a:rPr>
                <a:t>Learning outcomes not defined and assessed across programs</a:t>
              </a:r>
            </a:p>
          </p:txBody>
        </p:sp>
        <p:sp>
          <p:nvSpPr>
            <p:cNvPr id="19" name="Plus 18"/>
            <p:cNvSpPr/>
            <p:nvPr/>
          </p:nvSpPr>
          <p:spPr bwMode="auto">
            <a:xfrm>
              <a:off x="2651077" y="5188424"/>
              <a:ext cx="341195" cy="401512"/>
            </a:xfrm>
            <a:prstGeom prst="mathPlus">
              <a:avLst/>
            </a:prstGeom>
            <a:solidFill>
              <a:schemeClr val="bg1">
                <a:lumMod val="50000"/>
              </a:schemeClr>
            </a:solidFill>
            <a:ln w="9525" cap="flat" cmpd="sng" algn="ctr">
              <a:solidFill>
                <a:srgbClr val="1413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nvGrpSpPr>
          <p:cNvPr id="4" name="Group 3"/>
          <p:cNvGrpSpPr/>
          <p:nvPr/>
        </p:nvGrpSpPr>
        <p:grpSpPr>
          <a:xfrm>
            <a:off x="5363572" y="2081123"/>
            <a:ext cx="3384079" cy="4021574"/>
            <a:chOff x="5363571" y="2081123"/>
            <a:chExt cx="3384079" cy="4021574"/>
          </a:xfrm>
        </p:grpSpPr>
        <p:sp>
          <p:nvSpPr>
            <p:cNvPr id="17" name="Equal 16"/>
            <p:cNvSpPr/>
            <p:nvPr/>
          </p:nvSpPr>
          <p:spPr bwMode="auto">
            <a:xfrm>
              <a:off x="5363571" y="3812479"/>
              <a:ext cx="777922" cy="580113"/>
            </a:xfrm>
            <a:prstGeom prst="mathEqual">
              <a:avLst/>
            </a:prstGeom>
            <a:solidFill>
              <a:schemeClr val="bg1">
                <a:lumMod val="50000"/>
              </a:schemeClr>
            </a:solidFill>
            <a:ln w="9525" cap="flat" cmpd="sng" algn="ctr">
              <a:solidFill>
                <a:srgbClr val="14131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nvGrpSpPr>
            <p:cNvPr id="94213" name="Group 94212"/>
            <p:cNvGrpSpPr/>
            <p:nvPr/>
          </p:nvGrpSpPr>
          <p:grpSpPr>
            <a:xfrm>
              <a:off x="6309991" y="2081123"/>
              <a:ext cx="1687566" cy="442511"/>
              <a:chOff x="6309991" y="2474844"/>
              <a:chExt cx="1687566" cy="442511"/>
            </a:xfrm>
          </p:grpSpPr>
          <p:sp>
            <p:nvSpPr>
              <p:cNvPr id="20" name="TextBox 19"/>
              <p:cNvSpPr txBox="1"/>
              <p:nvPr/>
            </p:nvSpPr>
            <p:spPr>
              <a:xfrm>
                <a:off x="6599978" y="2486468"/>
                <a:ext cx="139757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ヒラギノ角ゴ Pro W3" charset="-128"/>
                  </a:rPr>
                  <a:t>Churning</a:t>
                </a:r>
              </a:p>
            </p:txBody>
          </p:sp>
          <p:sp>
            <p:nvSpPr>
              <p:cNvPr id="22" name="Up Arrow 21"/>
              <p:cNvSpPr/>
              <p:nvPr/>
            </p:nvSpPr>
            <p:spPr bwMode="auto">
              <a:xfrm>
                <a:off x="6309991" y="2474844"/>
                <a:ext cx="290432" cy="42672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nvGrpSpPr>
            <p:cNvPr id="94214" name="Group 94213"/>
            <p:cNvGrpSpPr/>
            <p:nvPr/>
          </p:nvGrpSpPr>
          <p:grpSpPr>
            <a:xfrm>
              <a:off x="6309991" y="2761514"/>
              <a:ext cx="2220277" cy="442511"/>
              <a:chOff x="6309991" y="3155235"/>
              <a:chExt cx="2220277" cy="442511"/>
            </a:xfrm>
          </p:grpSpPr>
          <p:sp>
            <p:nvSpPr>
              <p:cNvPr id="26" name="TextBox 25"/>
              <p:cNvSpPr txBox="1"/>
              <p:nvPr/>
            </p:nvSpPr>
            <p:spPr>
              <a:xfrm>
                <a:off x="6599978" y="3166859"/>
                <a:ext cx="1930290"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ヒラギノ角ゴ Pro W3" charset="-128"/>
                  </a:rPr>
                  <a:t>Early transfer</a:t>
                </a:r>
              </a:p>
            </p:txBody>
          </p:sp>
          <p:sp>
            <p:nvSpPr>
              <p:cNvPr id="27" name="Up Arrow 26"/>
              <p:cNvSpPr/>
              <p:nvPr/>
            </p:nvSpPr>
            <p:spPr bwMode="auto">
              <a:xfrm>
                <a:off x="6309991" y="3155235"/>
                <a:ext cx="290432" cy="42672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nvGrpSpPr>
            <p:cNvPr id="94215" name="Group 94214"/>
            <p:cNvGrpSpPr/>
            <p:nvPr/>
          </p:nvGrpSpPr>
          <p:grpSpPr>
            <a:xfrm>
              <a:off x="6309991" y="3506321"/>
              <a:ext cx="1969695" cy="446038"/>
              <a:chOff x="6309991" y="3900042"/>
              <a:chExt cx="1969695" cy="446038"/>
            </a:xfrm>
          </p:grpSpPr>
          <p:sp>
            <p:nvSpPr>
              <p:cNvPr id="28" name="TextBox 27"/>
              <p:cNvSpPr txBox="1"/>
              <p:nvPr/>
            </p:nvSpPr>
            <p:spPr>
              <a:xfrm>
                <a:off x="6599978" y="3900042"/>
                <a:ext cx="1679708"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ヒラギノ角ゴ Pro W3" charset="-128"/>
                  </a:rPr>
                  <a:t>Completion</a:t>
                </a:r>
              </a:p>
            </p:txBody>
          </p:sp>
          <p:sp>
            <p:nvSpPr>
              <p:cNvPr id="29" name="Up Arrow 28"/>
              <p:cNvSpPr/>
              <p:nvPr/>
            </p:nvSpPr>
            <p:spPr bwMode="auto">
              <a:xfrm flipV="1">
                <a:off x="6309991" y="3919355"/>
                <a:ext cx="290432" cy="42672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nvGrpSpPr>
            <p:cNvPr id="94218" name="Group 94217"/>
            <p:cNvGrpSpPr/>
            <p:nvPr/>
          </p:nvGrpSpPr>
          <p:grpSpPr>
            <a:xfrm>
              <a:off x="6309991" y="4926673"/>
              <a:ext cx="2437659" cy="442511"/>
              <a:chOff x="6309991" y="5320394"/>
              <a:chExt cx="2437659" cy="442511"/>
            </a:xfrm>
          </p:grpSpPr>
          <p:sp>
            <p:nvSpPr>
              <p:cNvPr id="24" name="TextBox 23"/>
              <p:cNvSpPr txBox="1"/>
              <p:nvPr/>
            </p:nvSpPr>
            <p:spPr>
              <a:xfrm>
                <a:off x="6599978" y="5332018"/>
                <a:ext cx="2147672"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ヒラギノ角ゴ Pro W3" charset="-128"/>
                  </a:rPr>
                  <a:t>Time to degree</a:t>
                </a:r>
              </a:p>
            </p:txBody>
          </p:sp>
          <p:sp>
            <p:nvSpPr>
              <p:cNvPr id="25" name="Up Arrow 24"/>
              <p:cNvSpPr/>
              <p:nvPr/>
            </p:nvSpPr>
            <p:spPr bwMode="auto">
              <a:xfrm>
                <a:off x="6309991" y="5320394"/>
                <a:ext cx="290432" cy="42672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nvGrpSpPr>
            <p:cNvPr id="94216" name="Group 94215"/>
            <p:cNvGrpSpPr/>
            <p:nvPr/>
          </p:nvGrpSpPr>
          <p:grpSpPr>
            <a:xfrm>
              <a:off x="6309991" y="4221496"/>
              <a:ext cx="2361341" cy="442511"/>
              <a:chOff x="6309991" y="4562259"/>
              <a:chExt cx="2361341" cy="442511"/>
            </a:xfrm>
          </p:grpSpPr>
          <p:sp>
            <p:nvSpPr>
              <p:cNvPr id="30" name="TextBox 29"/>
              <p:cNvSpPr txBox="1"/>
              <p:nvPr/>
            </p:nvSpPr>
            <p:spPr>
              <a:xfrm>
                <a:off x="6599978" y="4573883"/>
                <a:ext cx="2071354"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ヒラギノ角ゴ Pro W3" charset="-128"/>
                  </a:rPr>
                  <a:t>Excess credits</a:t>
                </a:r>
              </a:p>
            </p:txBody>
          </p:sp>
          <p:sp>
            <p:nvSpPr>
              <p:cNvPr id="31" name="Up Arrow 30"/>
              <p:cNvSpPr/>
              <p:nvPr/>
            </p:nvSpPr>
            <p:spPr bwMode="auto">
              <a:xfrm>
                <a:off x="6309991" y="4562259"/>
                <a:ext cx="290432" cy="42672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nvGrpSpPr>
            <p:cNvPr id="43" name="Group 42"/>
            <p:cNvGrpSpPr/>
            <p:nvPr/>
          </p:nvGrpSpPr>
          <p:grpSpPr>
            <a:xfrm>
              <a:off x="6309991" y="5656659"/>
              <a:ext cx="2110897" cy="446038"/>
              <a:chOff x="6309991" y="3900042"/>
              <a:chExt cx="2110897" cy="446038"/>
            </a:xfrm>
          </p:grpSpPr>
          <p:sp>
            <p:nvSpPr>
              <p:cNvPr id="44" name="TextBox 43"/>
              <p:cNvSpPr txBox="1"/>
              <p:nvPr/>
            </p:nvSpPr>
            <p:spPr>
              <a:xfrm>
                <a:off x="6599978" y="3900042"/>
                <a:ext cx="1820910"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000000"/>
                    </a:solidFill>
                    <a:effectLst/>
                    <a:uLnTx/>
                    <a:uFillTx/>
                    <a:latin typeface="Arial" charset="0"/>
                    <a:ea typeface="ヒラギノ角ゴ Pro W3" charset="-128"/>
                  </a:rPr>
                  <a:t>Skill building</a:t>
                </a:r>
              </a:p>
            </p:txBody>
          </p:sp>
          <p:sp>
            <p:nvSpPr>
              <p:cNvPr id="45" name="Up Arrow 44"/>
              <p:cNvSpPr/>
              <p:nvPr/>
            </p:nvSpPr>
            <p:spPr bwMode="auto">
              <a:xfrm flipV="1">
                <a:off x="6309991" y="3919355"/>
                <a:ext cx="290432" cy="42672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Arial" charset="0"/>
                  <a:ea typeface="ヒラギノ角ゴ Pro W3" charset="-128"/>
                </a:endParaRPr>
              </a:p>
            </p:txBody>
          </p:sp>
        </p:grpSp>
      </p:grpSp>
      <p:sp>
        <p:nvSpPr>
          <p:cNvPr id="94219" name="Rectangle 94218"/>
          <p:cNvSpPr/>
          <p:nvPr/>
        </p:nvSpPr>
        <p:spPr bwMode="auto">
          <a:xfrm>
            <a:off x="308760" y="1674421"/>
            <a:ext cx="8544273" cy="4999511"/>
          </a:xfrm>
          <a:prstGeom prst="rect">
            <a:avLst/>
          </a:prstGeom>
          <a:noFill/>
          <a:ln w="25400" cap="flat" cmpd="sng" algn="ctr">
            <a:solidFill>
              <a:schemeClr val="bg1">
                <a:lumMod val="50000"/>
              </a:schemeClr>
            </a:solidFill>
            <a:prstDash val="solid"/>
            <a:round/>
            <a:headEnd type="none" w="med" len="med"/>
            <a:tailEnd type="none" w="med" len="med"/>
          </a:ln>
          <a:effectLst/>
        </p:spPr>
        <p:txBody>
          <a:bodyPr vert="horz" wrap="square" lIns="91430" tIns="45716" rIns="91430" bIns="45716"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spTree>
    <p:extLst>
      <p:ext uri="{BB962C8B-B14F-4D97-AF65-F5344CB8AC3E}">
        <p14:creationId xmlns:p14="http://schemas.microsoft.com/office/powerpoint/2010/main" val="13303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143000"/>
            <a:ext cx="7756263" cy="1054250"/>
          </a:xfrm>
        </p:spPr>
        <p:txBody>
          <a:bodyPr>
            <a:normAutofit fontScale="90000"/>
          </a:bodyPr>
          <a:lstStyle/>
          <a:p>
            <a:r>
              <a:rPr lang="en-US" sz="3600" b="1" dirty="0" smtClean="0"/>
              <a:t>Why Does the Guided Pathways Framework Work?</a:t>
            </a:r>
            <a:r>
              <a:rPr lang="en-US" b="1" dirty="0"/>
              <a:t/>
            </a:r>
            <a:br>
              <a:rPr lang="en-US" b="1" dirty="0"/>
            </a:br>
            <a:endParaRPr lang="en-US" b="1" dirty="0"/>
          </a:p>
        </p:txBody>
      </p:sp>
      <p:sp>
        <p:nvSpPr>
          <p:cNvPr id="2" name="Content Placeholder 1"/>
          <p:cNvSpPr>
            <a:spLocks noGrp="1"/>
          </p:cNvSpPr>
          <p:nvPr>
            <p:ph idx="1"/>
          </p:nvPr>
        </p:nvSpPr>
        <p:spPr>
          <a:xfrm>
            <a:off x="609600" y="2362200"/>
            <a:ext cx="7745505" cy="3877815"/>
          </a:xfrm>
        </p:spPr>
        <p:txBody>
          <a:bodyPr>
            <a:normAutofit/>
          </a:bodyPr>
          <a:lstStyle/>
          <a:p>
            <a:endParaRPr lang="en-US" dirty="0"/>
          </a:p>
          <a:p>
            <a:r>
              <a:rPr lang="en-US" b="1" dirty="0" smtClean="0"/>
              <a:t>Provides all students with clear course taking patterns</a:t>
            </a:r>
          </a:p>
          <a:p>
            <a:r>
              <a:rPr lang="en-US" b="1" dirty="0" smtClean="0"/>
              <a:t>Promotes better enrollment decisions</a:t>
            </a:r>
          </a:p>
          <a:p>
            <a:r>
              <a:rPr lang="en-US" b="1" dirty="0" smtClean="0"/>
              <a:t>Prepares students for future success</a:t>
            </a:r>
          </a:p>
          <a:p>
            <a:r>
              <a:rPr lang="en-US" b="1" dirty="0" smtClean="0"/>
              <a:t>Integrates comprehensive student support services</a:t>
            </a:r>
          </a:p>
          <a:p>
            <a:r>
              <a:rPr lang="en-US" b="1" dirty="0" smtClean="0"/>
              <a:t>Ensures students are learning</a:t>
            </a:r>
          </a:p>
          <a:p>
            <a:pPr marL="114300" indent="0">
              <a:buNone/>
            </a:pPr>
            <a:endParaRPr lang="en-US" dirty="0"/>
          </a:p>
          <a:p>
            <a:endParaRPr lang="en-US" dirty="0"/>
          </a:p>
        </p:txBody>
      </p:sp>
    </p:spTree>
    <p:extLst>
      <p:ext uri="{BB962C8B-B14F-4D97-AF65-F5344CB8AC3E}">
        <p14:creationId xmlns:p14="http://schemas.microsoft.com/office/powerpoint/2010/main" val="120143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60672" cy="1039427"/>
          </a:xfrm>
        </p:spPr>
        <p:txBody>
          <a:bodyPr>
            <a:noAutofit/>
          </a:bodyPr>
          <a:lstStyle/>
          <a:p>
            <a:r>
              <a:rPr lang="en-US" sz="4000" b="1" dirty="0" smtClean="0"/>
              <a:t>Pathways include more than RCC</a:t>
            </a:r>
            <a:endParaRPr lang="en-US" sz="4000" b="1" dirty="0"/>
          </a:p>
        </p:txBody>
      </p:sp>
      <p:sp>
        <p:nvSpPr>
          <p:cNvPr id="2" name="Content Placeholder 1"/>
          <p:cNvSpPr>
            <a:spLocks noGrp="1"/>
          </p:cNvSpPr>
          <p:nvPr>
            <p:ph idx="1"/>
          </p:nvPr>
        </p:nvSpPr>
        <p:spPr>
          <a:xfrm>
            <a:off x="457200" y="2209800"/>
            <a:ext cx="8229600" cy="3916363"/>
          </a:xfrm>
        </p:spPr>
        <p:txBody>
          <a:bodyPr>
            <a:normAutofit fontScale="85000" lnSpcReduction="20000"/>
          </a:bodyPr>
          <a:lstStyle/>
          <a:p>
            <a:pPr marL="0" indent="0">
              <a:buNone/>
            </a:pPr>
            <a:r>
              <a:rPr lang="en-US" b="1" dirty="0" smtClean="0"/>
              <a:t>Pathways are designed to take students from high school through RCC, to a four year institution or directly to employment, and to careers that offer living wages, and new mechanisms are in place to make these transitions more seamless for students.</a:t>
            </a:r>
          </a:p>
          <a:p>
            <a:pPr marL="0" indent="0">
              <a:buNone/>
            </a:pPr>
            <a:endParaRPr lang="en-US" b="1" dirty="0" smtClean="0"/>
          </a:p>
          <a:p>
            <a:pPr indent="-342900">
              <a:buFont typeface="Wingdings" panose="05000000000000000000" pitchFamily="2" charset="2"/>
              <a:buChar char="Ø"/>
            </a:pPr>
            <a:r>
              <a:rPr lang="en-US" b="1" dirty="0" smtClean="0"/>
              <a:t>Dual enrollment and CCAP Agreements</a:t>
            </a:r>
          </a:p>
          <a:p>
            <a:pPr indent="-342900">
              <a:buFont typeface="Wingdings" panose="05000000000000000000" pitchFamily="2" charset="2"/>
              <a:buChar char="Ø"/>
            </a:pPr>
            <a:r>
              <a:rPr lang="en-US" b="1" dirty="0"/>
              <a:t>ADTs, preliminary UC “pathways” for some </a:t>
            </a:r>
            <a:r>
              <a:rPr lang="en-US" b="1" dirty="0" smtClean="0"/>
              <a:t>majors</a:t>
            </a:r>
          </a:p>
          <a:p>
            <a:pPr indent="-342900">
              <a:buFont typeface="Wingdings" panose="05000000000000000000" pitchFamily="2" charset="2"/>
              <a:buChar char="Ø"/>
            </a:pPr>
            <a:r>
              <a:rPr lang="en-US" b="1" dirty="0" smtClean="0"/>
              <a:t>Increased pressure on CSU and UCs to take more transfer students or risk losing funding</a:t>
            </a:r>
          </a:p>
          <a:p>
            <a:pPr marL="0" indent="0" algn="ctr">
              <a:buNone/>
            </a:pPr>
            <a:endParaRPr lang="en-US" b="1" dirty="0"/>
          </a:p>
          <a:p>
            <a:pPr marL="0" indent="0" algn="ctr">
              <a:buNone/>
            </a:pPr>
            <a:r>
              <a:rPr lang="en-US" sz="4000" b="1" i="1" dirty="0" smtClean="0"/>
              <a:t>Partnerships are central to pathways work.</a:t>
            </a:r>
            <a:endParaRPr lang="en-US" sz="4000" b="1" i="1" dirty="0"/>
          </a:p>
        </p:txBody>
      </p:sp>
    </p:spTree>
    <p:extLst>
      <p:ext uri="{BB962C8B-B14F-4D97-AF65-F5344CB8AC3E}">
        <p14:creationId xmlns:p14="http://schemas.microsoft.com/office/powerpoint/2010/main" val="4193040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54713" cy="5272144"/>
          </a:xfrm>
        </p:spPr>
        <p:txBody>
          <a:bodyPr/>
          <a:lstStyle/>
          <a:p>
            <a:r>
              <a:rPr lang="en-US" sz="3600" b="1" dirty="0"/>
              <a:t>What </a:t>
            </a:r>
            <a:r>
              <a:rPr lang="en-US" sz="3600" b="1" dirty="0" smtClean="0"/>
              <a:t>changes </a:t>
            </a:r>
            <a:r>
              <a:rPr lang="en-US" sz="3600" b="1" dirty="0"/>
              <a:t>taking place at the state and national </a:t>
            </a:r>
            <a:r>
              <a:rPr lang="en-US" sz="3600" b="1" dirty="0" smtClean="0"/>
              <a:t>level have an impact on RCC’s pathways work? </a:t>
            </a:r>
            <a:r>
              <a:rPr lang="en-US" sz="3600" b="1" dirty="0"/>
              <a:t/>
            </a:r>
            <a:br>
              <a:rPr lang="en-US" sz="3600" b="1" dirty="0"/>
            </a:br>
            <a:endParaRPr lang="en-US" sz="3600" b="1" dirty="0"/>
          </a:p>
        </p:txBody>
      </p:sp>
    </p:spTree>
    <p:extLst>
      <p:ext uri="{BB962C8B-B14F-4D97-AF65-F5344CB8AC3E}">
        <p14:creationId xmlns:p14="http://schemas.microsoft.com/office/powerpoint/2010/main" val="50831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Current Trends Driving Change in Higher Education</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7396581"/>
              </p:ext>
            </p:extLst>
          </p:nvPr>
        </p:nvGraphicFramePr>
        <p:xfrm>
          <a:off x="228600" y="1428816"/>
          <a:ext cx="8610600" cy="5217160"/>
        </p:xfrm>
        <a:graphic>
          <a:graphicData uri="http://schemas.openxmlformats.org/drawingml/2006/table">
            <a:tbl>
              <a:tblPr firstRow="1" bandRow="1">
                <a:tableStyleId>{5C22544A-7EE6-4342-B048-85BDC9FD1C3A}</a:tableStyleId>
              </a:tblPr>
              <a:tblGrid>
                <a:gridCol w="3876771">
                  <a:extLst>
                    <a:ext uri="{9D8B030D-6E8A-4147-A177-3AD203B41FA5}">
                      <a16:colId xmlns:a16="http://schemas.microsoft.com/office/drawing/2014/main" xmlns="" val="3370335411"/>
                    </a:ext>
                  </a:extLst>
                </a:gridCol>
                <a:gridCol w="4733829">
                  <a:extLst>
                    <a:ext uri="{9D8B030D-6E8A-4147-A177-3AD203B41FA5}">
                      <a16:colId xmlns:a16="http://schemas.microsoft.com/office/drawing/2014/main" xmlns="" val="3754688941"/>
                    </a:ext>
                  </a:extLst>
                </a:gridCol>
              </a:tblGrid>
              <a:tr h="370840">
                <a:tc>
                  <a:txBody>
                    <a:bodyPr/>
                    <a:lstStyle/>
                    <a:p>
                      <a:r>
                        <a:rPr lang="en-US" dirty="0" smtClean="0"/>
                        <a:t>TREND</a:t>
                      </a:r>
                      <a:endParaRPr lang="en-US" dirty="0"/>
                    </a:p>
                  </a:txBody>
                  <a:tcPr marL="68580" marR="68580"/>
                </a:tc>
                <a:tc>
                  <a:txBody>
                    <a:bodyPr/>
                    <a:lstStyle/>
                    <a:p>
                      <a:r>
                        <a:rPr lang="en-US" dirty="0" smtClean="0"/>
                        <a:t>DESCRIPTION</a:t>
                      </a:r>
                      <a:endParaRPr lang="en-US" dirty="0"/>
                    </a:p>
                  </a:txBody>
                  <a:tcPr marL="68580" marR="68580"/>
                </a:tc>
                <a:extLst>
                  <a:ext uri="{0D108BD9-81ED-4DB2-BD59-A6C34878D82A}">
                    <a16:rowId xmlns:a16="http://schemas.microsoft.com/office/drawing/2014/main" xmlns="" val="2427974503"/>
                  </a:ext>
                </a:extLst>
              </a:tr>
              <a:tr h="370840">
                <a:tc>
                  <a:txBody>
                    <a:bodyPr/>
                    <a:lstStyle/>
                    <a:p>
                      <a:r>
                        <a:rPr lang="en-US" dirty="0" smtClean="0"/>
                        <a:t>Changing</a:t>
                      </a:r>
                      <a:r>
                        <a:rPr lang="en-US" baseline="0" dirty="0" smtClean="0"/>
                        <a:t> Student Characteristics and Needs</a:t>
                      </a:r>
                      <a:endParaRPr lang="en-US" dirty="0"/>
                    </a:p>
                  </a:txBody>
                  <a:tcPr marL="68580" marR="68580"/>
                </a:tc>
                <a:tc>
                  <a:txBody>
                    <a:bodyPr/>
                    <a:lstStyle/>
                    <a:p>
                      <a:r>
                        <a:rPr lang="en-US" sz="1800" kern="1200" dirty="0" smtClean="0">
                          <a:solidFill>
                            <a:schemeClr val="dk1"/>
                          </a:solidFill>
                          <a:effectLst/>
                          <a:latin typeface="+mn-lt"/>
                          <a:ea typeface="+mn-ea"/>
                          <a:cs typeface="+mn-cs"/>
                        </a:rPr>
                        <a:t>Students with varied learning styles come from diverse family, educational, and community backgrounds; Students are more mobile, attending multiple institutions</a:t>
                      </a:r>
                      <a:endParaRPr lang="en-US" dirty="0"/>
                    </a:p>
                  </a:txBody>
                  <a:tcPr marL="68580" marR="68580"/>
                </a:tc>
                <a:extLst>
                  <a:ext uri="{0D108BD9-81ED-4DB2-BD59-A6C34878D82A}">
                    <a16:rowId xmlns:a16="http://schemas.microsoft.com/office/drawing/2014/main" xmlns="" val="4155746815"/>
                  </a:ext>
                </a:extLst>
              </a:tr>
              <a:tr h="370840">
                <a:tc>
                  <a:txBody>
                    <a:bodyPr/>
                    <a:lstStyle/>
                    <a:p>
                      <a:r>
                        <a:rPr lang="en-US" dirty="0" smtClean="0"/>
                        <a:t>Technological</a:t>
                      </a:r>
                      <a:r>
                        <a:rPr lang="en-US" baseline="0" dirty="0" smtClean="0"/>
                        <a:t> Advances</a:t>
                      </a:r>
                      <a:endParaRPr lang="en-US" dirty="0"/>
                    </a:p>
                  </a:txBody>
                  <a:tcPr marL="68580" marR="68580"/>
                </a:tc>
                <a:tc>
                  <a:txBody>
                    <a:bodyPr/>
                    <a:lstStyle/>
                    <a:p>
                      <a:r>
                        <a:rPr lang="en-US" sz="1800" kern="1200" dirty="0" smtClean="0">
                          <a:solidFill>
                            <a:schemeClr val="dk1"/>
                          </a:solidFill>
                          <a:effectLst/>
                          <a:latin typeface="+mn-lt"/>
                          <a:ea typeface="+mn-ea"/>
                          <a:cs typeface="+mn-cs"/>
                        </a:rPr>
                        <a:t>Today’s students are digital natives and take more online classes</a:t>
                      </a:r>
                      <a:endParaRPr lang="en-US" dirty="0"/>
                    </a:p>
                  </a:txBody>
                  <a:tcPr marL="68580" marR="68580"/>
                </a:tc>
                <a:extLst>
                  <a:ext uri="{0D108BD9-81ED-4DB2-BD59-A6C34878D82A}">
                    <a16:rowId xmlns:a16="http://schemas.microsoft.com/office/drawing/2014/main" xmlns="" val="870571469"/>
                  </a:ext>
                </a:extLst>
              </a:tr>
              <a:tr h="370840">
                <a:tc>
                  <a:txBody>
                    <a:bodyPr/>
                    <a:lstStyle/>
                    <a:p>
                      <a:r>
                        <a:rPr lang="en-US" sz="1800" kern="1200" dirty="0" smtClean="0">
                          <a:solidFill>
                            <a:schemeClr val="dk1"/>
                          </a:solidFill>
                          <a:effectLst/>
                          <a:latin typeface="+mn-lt"/>
                          <a:ea typeface="+mn-ea"/>
                          <a:cs typeface="+mn-cs"/>
                        </a:rPr>
                        <a:t>Competition for Students</a:t>
                      </a:r>
                      <a:endParaRPr lang="en-US" dirty="0"/>
                    </a:p>
                  </a:txBody>
                  <a:tcPr marL="68580" marR="68580"/>
                </a:tc>
                <a:tc>
                  <a:txBody>
                    <a:bodyPr/>
                    <a:lstStyle/>
                    <a:p>
                      <a:r>
                        <a:rPr lang="en-US" sz="1800" kern="1200" dirty="0" smtClean="0">
                          <a:solidFill>
                            <a:schemeClr val="dk1"/>
                          </a:solidFill>
                          <a:effectLst/>
                          <a:latin typeface="+mn-lt"/>
                          <a:ea typeface="+mn-ea"/>
                          <a:cs typeface="+mn-cs"/>
                        </a:rPr>
                        <a:t>The number of high school graduates remains static or has declined</a:t>
                      </a:r>
                      <a:endParaRPr lang="en-US" dirty="0"/>
                    </a:p>
                  </a:txBody>
                  <a:tcPr marL="68580" marR="68580"/>
                </a:tc>
                <a:extLst>
                  <a:ext uri="{0D108BD9-81ED-4DB2-BD59-A6C34878D82A}">
                    <a16:rowId xmlns:a16="http://schemas.microsoft.com/office/drawing/2014/main" xmlns="" val="1456274164"/>
                  </a:ext>
                </a:extLst>
              </a:tr>
              <a:tr h="370840">
                <a:tc>
                  <a:txBody>
                    <a:bodyPr/>
                    <a:lstStyle/>
                    <a:p>
                      <a:r>
                        <a:rPr lang="en-US" sz="1800" kern="1200" dirty="0" smtClean="0">
                          <a:solidFill>
                            <a:schemeClr val="dk1"/>
                          </a:solidFill>
                          <a:effectLst/>
                          <a:latin typeface="+mn-lt"/>
                          <a:ea typeface="+mn-ea"/>
                          <a:cs typeface="+mn-cs"/>
                        </a:rPr>
                        <a:t>Economic and Competitive Forces</a:t>
                      </a:r>
                      <a:endParaRPr lang="en-US" dirty="0"/>
                    </a:p>
                  </a:txBody>
                  <a:tcPr marL="68580" marR="68580"/>
                </a:tc>
                <a:tc>
                  <a:txBody>
                    <a:bodyPr/>
                    <a:lstStyle/>
                    <a:p>
                      <a:r>
                        <a:rPr lang="en-US" sz="1800" kern="1200" dirty="0" smtClean="0">
                          <a:solidFill>
                            <a:schemeClr val="dk1"/>
                          </a:solidFill>
                          <a:effectLst/>
                          <a:latin typeface="+mn-lt"/>
                          <a:ea typeface="+mn-ea"/>
                          <a:cs typeface="+mn-cs"/>
                        </a:rPr>
                        <a:t>Knowledge-based</a:t>
                      </a:r>
                      <a:r>
                        <a:rPr lang="en-US" sz="1800" kern="1200" baseline="0" dirty="0" smtClean="0">
                          <a:solidFill>
                            <a:schemeClr val="dk1"/>
                          </a:solidFill>
                          <a:effectLst/>
                          <a:latin typeface="+mn-lt"/>
                          <a:ea typeface="+mn-ea"/>
                          <a:cs typeface="+mn-cs"/>
                        </a:rPr>
                        <a:t> economy calls for education to cultivate knowledge workers; </a:t>
                      </a:r>
                      <a:r>
                        <a:rPr lang="en-US" sz="1800" kern="1200" dirty="0" smtClean="0">
                          <a:solidFill>
                            <a:schemeClr val="dk1"/>
                          </a:solidFill>
                          <a:effectLst/>
                          <a:latin typeface="+mn-lt"/>
                          <a:ea typeface="+mn-ea"/>
                          <a:cs typeface="+mn-cs"/>
                        </a:rPr>
                        <a:t>Financial support for colleges has declined as the pressure to reduce college costs has increased</a:t>
                      </a:r>
                      <a:endParaRPr lang="en-US" dirty="0"/>
                    </a:p>
                  </a:txBody>
                  <a:tcPr marL="68580" marR="68580"/>
                </a:tc>
                <a:extLst>
                  <a:ext uri="{0D108BD9-81ED-4DB2-BD59-A6C34878D82A}">
                    <a16:rowId xmlns:a16="http://schemas.microsoft.com/office/drawing/2014/main" xmlns="" val="3189423409"/>
                  </a:ext>
                </a:extLst>
              </a:tr>
              <a:tr h="370840">
                <a:tc>
                  <a:txBody>
                    <a:bodyPr/>
                    <a:lstStyle/>
                    <a:p>
                      <a:r>
                        <a:rPr lang="en-US" sz="1800" kern="1200" dirty="0" smtClean="0">
                          <a:solidFill>
                            <a:schemeClr val="dk1"/>
                          </a:solidFill>
                          <a:effectLst/>
                          <a:latin typeface="+mn-lt"/>
                          <a:ea typeface="+mn-ea"/>
                          <a:cs typeface="+mn-cs"/>
                        </a:rPr>
                        <a:t>Skepticism About Educational Quality</a:t>
                      </a:r>
                      <a:endParaRPr lang="en-US" dirty="0"/>
                    </a:p>
                  </a:txBody>
                  <a:tcPr marL="68580" marR="68580"/>
                </a:tc>
                <a:tc>
                  <a:txBody>
                    <a:bodyPr/>
                    <a:lstStyle/>
                    <a:p>
                      <a:r>
                        <a:rPr lang="en-US" sz="1800" kern="1200" dirty="0" smtClean="0">
                          <a:solidFill>
                            <a:schemeClr val="dk1"/>
                          </a:solidFill>
                          <a:effectLst/>
                          <a:latin typeface="+mn-lt"/>
                          <a:ea typeface="+mn-ea"/>
                          <a:cs typeface="+mn-cs"/>
                        </a:rPr>
                        <a:t>Waning public confidence in the quality of American postsecondary education</a:t>
                      </a:r>
                      <a:endParaRPr lang="en-US" dirty="0"/>
                    </a:p>
                  </a:txBody>
                  <a:tcPr marL="68580" marR="68580"/>
                </a:tc>
                <a:extLst>
                  <a:ext uri="{0D108BD9-81ED-4DB2-BD59-A6C34878D82A}">
                    <a16:rowId xmlns:a16="http://schemas.microsoft.com/office/drawing/2014/main" xmlns="" val="1901765954"/>
                  </a:ext>
                </a:extLst>
              </a:tr>
            </a:tbl>
          </a:graphicData>
        </a:graphic>
      </p:graphicFrame>
    </p:spTree>
    <p:extLst>
      <p:ext uri="{BB962C8B-B14F-4D97-AF65-F5344CB8AC3E}">
        <p14:creationId xmlns:p14="http://schemas.microsoft.com/office/powerpoint/2010/main" val="2607428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dirty="0" smtClean="0"/>
              <a:t>Designing and Implementing Guided Pathways—the picture from the state</a:t>
            </a:r>
            <a:endParaRPr lang="en-US" sz="4000" b="1" dirty="0"/>
          </a:p>
        </p:txBody>
      </p:sp>
      <p:sp>
        <p:nvSpPr>
          <p:cNvPr id="2" name="Content Placeholder 1"/>
          <p:cNvSpPr>
            <a:spLocks noGrp="1"/>
          </p:cNvSpPr>
          <p:nvPr>
            <p:ph idx="1"/>
          </p:nvPr>
        </p:nvSpPr>
        <p:spPr>
          <a:xfrm>
            <a:off x="457200" y="1752600"/>
            <a:ext cx="8229600" cy="4724400"/>
          </a:xfrm>
        </p:spPr>
        <p:txBody>
          <a:bodyPr>
            <a:normAutofit fontScale="92500" lnSpcReduction="20000"/>
          </a:bodyPr>
          <a:lstStyle/>
          <a:p>
            <a:endParaRPr lang="en-US" dirty="0" smtClean="0"/>
          </a:p>
          <a:p>
            <a:r>
              <a:rPr lang="en-US" b="1" dirty="0" smtClean="0"/>
              <a:t>The </a:t>
            </a:r>
            <a:r>
              <a:rPr lang="en-US" b="1" dirty="0"/>
              <a:t>2017-18 California State Budget included funding for </a:t>
            </a:r>
            <a:r>
              <a:rPr lang="en-US" b="1" dirty="0" smtClean="0"/>
              <a:t>Guided </a:t>
            </a:r>
            <a:r>
              <a:rPr lang="en-US" b="1" dirty="0"/>
              <a:t>Pathways </a:t>
            </a:r>
            <a:r>
              <a:rPr lang="en-US" b="1" dirty="0" smtClean="0"/>
              <a:t>across </a:t>
            </a:r>
            <a:r>
              <a:rPr lang="en-US" b="1" dirty="0"/>
              <a:t>the California Community Colleges.  </a:t>
            </a:r>
            <a:r>
              <a:rPr lang="en-US" b="1" dirty="0" smtClean="0"/>
              <a:t> These </a:t>
            </a:r>
            <a:r>
              <a:rPr lang="en-US" b="1" dirty="0"/>
              <a:t>funds </a:t>
            </a:r>
            <a:r>
              <a:rPr lang="en-US" b="1" dirty="0" smtClean="0"/>
              <a:t>are meant to</a:t>
            </a:r>
          </a:p>
          <a:p>
            <a:pPr marL="114300" indent="0">
              <a:buNone/>
            </a:pPr>
            <a:endParaRPr lang="en-US" b="1" dirty="0" smtClean="0"/>
          </a:p>
          <a:p>
            <a:pPr lvl="1"/>
            <a:r>
              <a:rPr lang="en-US" b="1" dirty="0" smtClean="0"/>
              <a:t>Augment existing financial </a:t>
            </a:r>
            <a:r>
              <a:rPr lang="en-US" b="1" dirty="0"/>
              <a:t>support </a:t>
            </a:r>
            <a:r>
              <a:rPr lang="en-US" b="1" dirty="0" smtClean="0"/>
              <a:t>such </a:t>
            </a:r>
            <a:r>
              <a:rPr lang="en-US" b="1" dirty="0"/>
              <a:t>as the Student Success and Support Programs (SSSP), </a:t>
            </a:r>
            <a:r>
              <a:rPr lang="en-US" b="1" dirty="0" smtClean="0"/>
              <a:t>Equity, </a:t>
            </a:r>
            <a:r>
              <a:rPr lang="en-US" b="1" dirty="0"/>
              <a:t>the Basic Skills Initiative, and </a:t>
            </a:r>
            <a:r>
              <a:rPr lang="en-US" b="1" dirty="0" smtClean="0"/>
              <a:t>Strong Workforce. </a:t>
            </a:r>
          </a:p>
          <a:p>
            <a:pPr marL="411480" lvl="1" indent="0">
              <a:buNone/>
            </a:pPr>
            <a:endParaRPr lang="en-US" b="1" dirty="0"/>
          </a:p>
          <a:p>
            <a:pPr lvl="1"/>
            <a:r>
              <a:rPr lang="en-US" b="1" dirty="0" smtClean="0"/>
              <a:t>Help colleges scale </a:t>
            </a:r>
            <a:r>
              <a:rPr lang="en-US" b="1" dirty="0"/>
              <a:t>effective programs, </a:t>
            </a:r>
            <a:r>
              <a:rPr lang="en-US" b="1" dirty="0" smtClean="0"/>
              <a:t>services </a:t>
            </a:r>
            <a:r>
              <a:rPr lang="en-US" b="1" dirty="0"/>
              <a:t>and activities </a:t>
            </a:r>
            <a:r>
              <a:rPr lang="en-US" b="1" dirty="0" smtClean="0"/>
              <a:t>to include </a:t>
            </a:r>
            <a:r>
              <a:rPr lang="en-US" b="1" dirty="0"/>
              <a:t>all </a:t>
            </a:r>
            <a:r>
              <a:rPr lang="en-US" b="1" dirty="0" smtClean="0"/>
              <a:t>students</a:t>
            </a:r>
            <a:r>
              <a:rPr lang="en-US" b="1" dirty="0"/>
              <a:t> </a:t>
            </a:r>
            <a:r>
              <a:rPr lang="en-US" b="1" dirty="0" smtClean="0"/>
              <a:t>by providing a clear planning framework </a:t>
            </a:r>
          </a:p>
          <a:p>
            <a:pPr marL="411480" lvl="1" indent="0">
              <a:buNone/>
            </a:pPr>
            <a:endParaRPr lang="en-US" dirty="0"/>
          </a:p>
          <a:p>
            <a:pPr marL="411480" lvl="1" indent="0">
              <a:buNone/>
            </a:pPr>
            <a:r>
              <a:rPr lang="en-US" sz="2600" b="1" i="1" dirty="0" smtClean="0">
                <a:solidFill>
                  <a:schemeClr val="accent5">
                    <a:lumMod val="50000"/>
                  </a:schemeClr>
                </a:solidFill>
              </a:rPr>
              <a:t>This is about changing the STRUCTURE of our colleges, not narrowly focused on piecemeal reforms</a:t>
            </a:r>
          </a:p>
        </p:txBody>
      </p:sp>
    </p:spTree>
    <p:extLst>
      <p:ext uri="{BB962C8B-B14F-4D97-AF65-F5344CB8AC3E}">
        <p14:creationId xmlns:p14="http://schemas.microsoft.com/office/powerpoint/2010/main" val="327622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b="1" dirty="0" smtClean="0"/>
              <a:t>GOALS from the State Chancellor’s Office</a:t>
            </a:r>
            <a:r>
              <a:rPr lang="en-US" dirty="0"/>
              <a:t/>
            </a:r>
            <a:br>
              <a:rPr lang="en-US" dirty="0"/>
            </a:br>
            <a:endParaRPr lang="en-US" dirty="0"/>
          </a:p>
        </p:txBody>
      </p:sp>
      <p:sp>
        <p:nvSpPr>
          <p:cNvPr id="2" name="Content Placeholder 1"/>
          <p:cNvSpPr>
            <a:spLocks noGrp="1"/>
          </p:cNvSpPr>
          <p:nvPr>
            <p:ph idx="1"/>
          </p:nvPr>
        </p:nvSpPr>
        <p:spPr>
          <a:xfrm>
            <a:off x="609600" y="990600"/>
            <a:ext cx="7745505" cy="5181599"/>
          </a:xfrm>
        </p:spPr>
        <p:txBody>
          <a:bodyPr>
            <a:normAutofit fontScale="85000" lnSpcReduction="20000"/>
          </a:bodyPr>
          <a:lstStyle/>
          <a:p>
            <a:pPr marL="114300" indent="0">
              <a:buNone/>
            </a:pPr>
            <a:endParaRPr lang="en-US" dirty="0"/>
          </a:p>
          <a:p>
            <a:pPr marL="0" indent="0">
              <a:buNone/>
            </a:pPr>
            <a:endParaRPr lang="en-US" sz="3000" dirty="0"/>
          </a:p>
          <a:p>
            <a:pPr marL="0" indent="0">
              <a:buNone/>
            </a:pPr>
            <a:r>
              <a:rPr lang="en-US" b="1" u="sng" dirty="0" smtClean="0"/>
              <a:t>Goal 1</a:t>
            </a:r>
            <a:r>
              <a:rPr lang="en-US" dirty="0" smtClean="0"/>
              <a:t>: Increase </a:t>
            </a:r>
            <a:r>
              <a:rPr lang="en-US" u="sng" dirty="0" smtClean="0"/>
              <a:t>&gt;</a:t>
            </a:r>
            <a:r>
              <a:rPr lang="en-US" dirty="0" smtClean="0"/>
              <a:t> 20% annual # of degrees, certificates, or special skill sets</a:t>
            </a:r>
          </a:p>
          <a:p>
            <a:pPr marL="0" indent="0">
              <a:buNone/>
            </a:pPr>
            <a:endParaRPr lang="en-US" dirty="0" smtClean="0"/>
          </a:p>
          <a:p>
            <a:pPr marL="0" indent="0">
              <a:buNone/>
            </a:pPr>
            <a:r>
              <a:rPr lang="en-US" b="1" u="sng" dirty="0" smtClean="0"/>
              <a:t>Goal 2</a:t>
            </a:r>
            <a:r>
              <a:rPr lang="en-US" dirty="0" smtClean="0"/>
              <a:t>: Increase by 35% # of transfer students</a:t>
            </a:r>
          </a:p>
          <a:p>
            <a:pPr marL="0" indent="0">
              <a:buNone/>
            </a:pPr>
            <a:endParaRPr lang="en-US" dirty="0" smtClean="0"/>
          </a:p>
          <a:p>
            <a:pPr marL="0" indent="0">
              <a:buNone/>
            </a:pPr>
            <a:r>
              <a:rPr lang="en-US" b="1" u="sng" dirty="0" smtClean="0"/>
              <a:t>Goal 3</a:t>
            </a:r>
            <a:r>
              <a:rPr lang="en-US" dirty="0" smtClean="0"/>
              <a:t>: Decrease excess units from 87 to 79 or less </a:t>
            </a:r>
          </a:p>
          <a:p>
            <a:pPr marL="0" indent="0">
              <a:buNone/>
            </a:pPr>
            <a:endParaRPr lang="en-US" dirty="0" smtClean="0"/>
          </a:p>
          <a:p>
            <a:pPr marL="0" indent="0">
              <a:buNone/>
            </a:pPr>
            <a:r>
              <a:rPr lang="en-US" b="1" u="sng" dirty="0" smtClean="0"/>
              <a:t>Goal 4</a:t>
            </a:r>
            <a:r>
              <a:rPr lang="en-US" dirty="0" smtClean="0"/>
              <a:t>: Increase % of CTE students employed in field of study from 60% to 69%</a:t>
            </a:r>
          </a:p>
          <a:p>
            <a:pPr marL="0" indent="0">
              <a:buNone/>
            </a:pPr>
            <a:endParaRPr lang="en-US" dirty="0" smtClean="0"/>
          </a:p>
          <a:p>
            <a:pPr marL="0" indent="0">
              <a:buNone/>
            </a:pPr>
            <a:r>
              <a:rPr lang="en-US" b="1" u="sng" dirty="0" smtClean="0"/>
              <a:t>Goal 5</a:t>
            </a:r>
            <a:r>
              <a:rPr lang="en-US" dirty="0" smtClean="0"/>
              <a:t>: Decrease equity gaps by 40% in 5 years and within 10 years eliminate equity gaps</a:t>
            </a:r>
          </a:p>
          <a:p>
            <a:pPr marL="0" indent="0">
              <a:buNone/>
            </a:pPr>
            <a:endParaRPr lang="en-US" dirty="0" smtClean="0"/>
          </a:p>
          <a:p>
            <a:pPr marL="0" indent="0">
              <a:buNone/>
            </a:pPr>
            <a:r>
              <a:rPr lang="en-US" b="1" u="sng" dirty="0" smtClean="0"/>
              <a:t>Goal 6</a:t>
            </a:r>
            <a:r>
              <a:rPr lang="en-US" dirty="0" smtClean="0"/>
              <a:t>: Reduce regional achievement gaps (this is us)</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2618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Outcomes for Retreat</a:t>
            </a:r>
            <a:endParaRPr lang="en-US" b="1" dirty="0"/>
          </a:p>
        </p:txBody>
      </p:sp>
      <p:sp>
        <p:nvSpPr>
          <p:cNvPr id="2" name="Content Placeholder 1"/>
          <p:cNvSpPr>
            <a:spLocks noGrp="1"/>
          </p:cNvSpPr>
          <p:nvPr>
            <p:ph idx="1"/>
          </p:nvPr>
        </p:nvSpPr>
        <p:spPr/>
        <p:txBody>
          <a:bodyPr>
            <a:normAutofit/>
          </a:bodyPr>
          <a:lstStyle/>
          <a:p>
            <a:pPr lvl="0"/>
            <a:r>
              <a:rPr lang="en-US" b="1" dirty="0"/>
              <a:t>Reinforce the case for pathways reforms and the central emphasis on achieving equity</a:t>
            </a:r>
          </a:p>
          <a:p>
            <a:pPr lvl="0"/>
            <a:r>
              <a:rPr lang="en-US" b="1" dirty="0"/>
              <a:t>Identify and address challenges involved with pathways implementation</a:t>
            </a:r>
          </a:p>
          <a:p>
            <a:pPr lvl="0"/>
            <a:r>
              <a:rPr lang="en-US" b="1" dirty="0"/>
              <a:t>Understand the relationship between economic mobility and guided pathways</a:t>
            </a:r>
          </a:p>
          <a:p>
            <a:pPr lvl="0"/>
            <a:r>
              <a:rPr lang="en-US" b="1" dirty="0"/>
              <a:t>Reflect on RCC’s current status on pathways design and implementation </a:t>
            </a:r>
          </a:p>
          <a:p>
            <a:pPr lvl="0"/>
            <a:r>
              <a:rPr lang="en-US" b="1" dirty="0"/>
              <a:t>Identify clear next, mid-range, and longer-term steps for moving forward with pathways</a:t>
            </a:r>
          </a:p>
          <a:p>
            <a:pPr marL="0" indent="0">
              <a:buNone/>
            </a:pPr>
            <a:endParaRPr lang="en-US" dirty="0"/>
          </a:p>
        </p:txBody>
      </p:sp>
    </p:spTree>
    <p:extLst>
      <p:ext uri="{BB962C8B-B14F-4D97-AF65-F5344CB8AC3E}">
        <p14:creationId xmlns:p14="http://schemas.microsoft.com/office/powerpoint/2010/main" val="78698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b="1" dirty="0" smtClean="0"/>
              <a:t>New Funding Model for CA Community Colleges</a:t>
            </a:r>
            <a:endParaRPr lang="en-US" sz="4400" b="1" dirty="0"/>
          </a:p>
        </p:txBody>
      </p:sp>
      <p:sp>
        <p:nvSpPr>
          <p:cNvPr id="2" name="Content Placeholder 1"/>
          <p:cNvSpPr>
            <a:spLocks noGrp="1"/>
          </p:cNvSpPr>
          <p:nvPr>
            <p:ph idx="1"/>
          </p:nvPr>
        </p:nvSpPr>
        <p:spPr/>
        <p:txBody>
          <a:bodyPr>
            <a:normAutofit/>
          </a:bodyPr>
          <a:lstStyle/>
          <a:p>
            <a:pPr marL="0" indent="0">
              <a:buNone/>
            </a:pPr>
            <a:r>
              <a:rPr lang="en-US" b="1" dirty="0" smtClean="0"/>
              <a:t>The new funding model provides added impetus to our work to help students navigate through to their end goals much more effectively.  This model will be in effect Fall 2018.</a:t>
            </a:r>
          </a:p>
          <a:p>
            <a:pPr marL="0" indent="0">
              <a:buNone/>
            </a:pPr>
            <a:endParaRPr lang="en-US" dirty="0"/>
          </a:p>
          <a:p>
            <a:pPr indent="-342900">
              <a:buFont typeface="Wingdings" panose="05000000000000000000" pitchFamily="2" charset="2"/>
              <a:buChar char="q"/>
            </a:pPr>
            <a:r>
              <a:rPr lang="en-US" b="1" dirty="0" smtClean="0"/>
              <a:t>50% FTES</a:t>
            </a:r>
          </a:p>
          <a:p>
            <a:pPr indent="-342900">
              <a:buFont typeface="Wingdings" panose="05000000000000000000" pitchFamily="2" charset="2"/>
              <a:buChar char="q"/>
            </a:pPr>
            <a:r>
              <a:rPr lang="en-US" b="1" dirty="0" smtClean="0"/>
              <a:t>25% Poverty Indicators (e.g. Pell and CA Promise grants)</a:t>
            </a:r>
          </a:p>
          <a:p>
            <a:pPr indent="-342900">
              <a:buFont typeface="Wingdings" panose="05000000000000000000" pitchFamily="2" charset="2"/>
              <a:buChar char="q"/>
            </a:pPr>
            <a:r>
              <a:rPr lang="en-US" b="1" dirty="0" smtClean="0"/>
              <a:t>25% Performance Based (with the specifics still to be hashed out)</a:t>
            </a:r>
            <a:endParaRPr lang="en-US" b="1" dirty="0"/>
          </a:p>
        </p:txBody>
      </p:sp>
    </p:spTree>
    <p:extLst>
      <p:ext uri="{BB962C8B-B14F-4D97-AF65-F5344CB8AC3E}">
        <p14:creationId xmlns:p14="http://schemas.microsoft.com/office/powerpoint/2010/main" val="15026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RCC: Planning for Pathways 2014-2016</a:t>
            </a:r>
            <a:endParaRPr lang="en-US" b="1" dirty="0"/>
          </a:p>
        </p:txBody>
      </p:sp>
      <p:sp>
        <p:nvSpPr>
          <p:cNvPr id="2" name="Content Placeholder 1"/>
          <p:cNvSpPr>
            <a:spLocks noGrp="1"/>
          </p:cNvSpPr>
          <p:nvPr>
            <p:ph idx="1"/>
          </p:nvPr>
        </p:nvSpPr>
        <p:spPr>
          <a:xfrm>
            <a:off x="457200" y="1524000"/>
            <a:ext cx="8229600" cy="4602163"/>
          </a:xfrm>
        </p:spPr>
        <p:txBody>
          <a:bodyPr>
            <a:normAutofit fontScale="70000" lnSpcReduction="20000"/>
          </a:bodyPr>
          <a:lstStyle/>
          <a:p>
            <a:pPr marL="114300" indent="0">
              <a:buNone/>
            </a:pPr>
            <a:r>
              <a:rPr lang="en-US" b="1" dirty="0" smtClean="0"/>
              <a:t>RCC’s 2014 Self Assessment (Accreditation report) identified flat student success and completion rates as a major area of concern. </a:t>
            </a:r>
            <a:r>
              <a:rPr lang="en-US" b="1" dirty="0"/>
              <a:t>As a result, the College decided to make student access, success, completion, </a:t>
            </a:r>
            <a:r>
              <a:rPr lang="en-US" b="1" dirty="0" smtClean="0"/>
              <a:t>and </a:t>
            </a:r>
            <a:r>
              <a:rPr lang="en-US" b="1" dirty="0"/>
              <a:t>equity a focal point of all strategic planning activities</a:t>
            </a:r>
            <a:r>
              <a:rPr lang="en-US" b="1" dirty="0" smtClean="0"/>
              <a:t>.</a:t>
            </a:r>
          </a:p>
          <a:p>
            <a:endParaRPr lang="en-US" dirty="0"/>
          </a:p>
          <a:p>
            <a:r>
              <a:rPr lang="en-US" b="1" dirty="0" smtClean="0"/>
              <a:t>Analysis of promising </a:t>
            </a:r>
            <a:r>
              <a:rPr lang="en-US" b="1" dirty="0"/>
              <a:t>results in programs such as </a:t>
            </a:r>
            <a:r>
              <a:rPr lang="en-US" b="1" dirty="0" smtClean="0"/>
              <a:t>Completion </a:t>
            </a:r>
            <a:r>
              <a:rPr lang="en-US" b="1" dirty="0"/>
              <a:t>Counts and </a:t>
            </a:r>
            <a:r>
              <a:rPr lang="en-US" b="1" dirty="0" smtClean="0"/>
              <a:t>athletics identified </a:t>
            </a:r>
            <a:r>
              <a:rPr lang="en-US" b="1" dirty="0"/>
              <a:t>several key traits hat led to student success: </a:t>
            </a:r>
            <a:endParaRPr lang="en-US" b="1" dirty="0" smtClean="0"/>
          </a:p>
          <a:p>
            <a:pPr lvl="1"/>
            <a:r>
              <a:rPr lang="en-US" b="1" dirty="0" smtClean="0"/>
              <a:t>clear </a:t>
            </a:r>
            <a:r>
              <a:rPr lang="en-US" b="1" dirty="0"/>
              <a:t>pathways, </a:t>
            </a:r>
            <a:endParaRPr lang="en-US" b="1" dirty="0" smtClean="0"/>
          </a:p>
          <a:p>
            <a:pPr lvl="1"/>
            <a:r>
              <a:rPr lang="en-US" b="1" dirty="0" smtClean="0"/>
              <a:t>intrusive </a:t>
            </a:r>
            <a:r>
              <a:rPr lang="en-US" b="1" dirty="0"/>
              <a:t>advising, </a:t>
            </a:r>
            <a:endParaRPr lang="en-US" b="1" dirty="0" smtClean="0"/>
          </a:p>
          <a:p>
            <a:pPr lvl="1"/>
            <a:r>
              <a:rPr lang="en-US" b="1" dirty="0" smtClean="0"/>
              <a:t>a </a:t>
            </a:r>
            <a:r>
              <a:rPr lang="en-US" b="1" dirty="0"/>
              <a:t>clearly identified cohort, and </a:t>
            </a:r>
            <a:endParaRPr lang="en-US" b="1" dirty="0" smtClean="0"/>
          </a:p>
          <a:p>
            <a:pPr lvl="1"/>
            <a:r>
              <a:rPr lang="en-US" b="1" dirty="0" smtClean="0"/>
              <a:t>a </a:t>
            </a:r>
            <a:r>
              <a:rPr lang="en-US" b="1" dirty="0"/>
              <a:t>1+2+2 </a:t>
            </a:r>
            <a:r>
              <a:rPr lang="en-US" b="1" dirty="0" smtClean="0"/>
              <a:t>model </a:t>
            </a:r>
            <a:r>
              <a:rPr lang="en-US" b="1" dirty="0"/>
              <a:t>for transition from basic skills to an associate degree to a bachelor’s degree</a:t>
            </a:r>
            <a:r>
              <a:rPr lang="en-US" b="1" dirty="0" smtClean="0"/>
              <a:t>.</a:t>
            </a:r>
          </a:p>
          <a:p>
            <a:pPr marL="411480" lvl="1" indent="0">
              <a:buNone/>
            </a:pPr>
            <a:endParaRPr lang="en-US" b="1" dirty="0"/>
          </a:p>
          <a:p>
            <a:r>
              <a:rPr lang="en-US" b="1" dirty="0" smtClean="0"/>
              <a:t>In </a:t>
            </a:r>
            <a:r>
              <a:rPr lang="en-US" b="1" dirty="0"/>
              <a:t>2015, the College identified “Completion Counts through Pathways” as its overarching strategy for </a:t>
            </a:r>
            <a:r>
              <a:rPr lang="en-US" b="1" dirty="0" smtClean="0"/>
              <a:t>student </a:t>
            </a:r>
            <a:r>
              <a:rPr lang="en-US" b="1" dirty="0"/>
              <a:t>success. </a:t>
            </a:r>
            <a:endParaRPr lang="en-US" b="1" dirty="0" smtClean="0"/>
          </a:p>
          <a:p>
            <a:pPr marL="114300" indent="0">
              <a:buNone/>
            </a:pPr>
            <a:endParaRPr lang="en-US" b="1" dirty="0" smtClean="0"/>
          </a:p>
          <a:p>
            <a:r>
              <a:rPr lang="en-US" b="1" dirty="0" smtClean="0"/>
              <a:t>As </a:t>
            </a:r>
            <a:r>
              <a:rPr lang="en-US" b="1" dirty="0"/>
              <a:t>the college progressed in </a:t>
            </a:r>
            <a:r>
              <a:rPr lang="en-US" b="1" dirty="0" smtClean="0"/>
              <a:t>the  work</a:t>
            </a:r>
            <a:r>
              <a:rPr lang="en-US" b="1" dirty="0"/>
              <a:t>, the need for academic clusters and a clearer sense of student pathways </a:t>
            </a:r>
            <a:r>
              <a:rPr lang="en-US" b="1" dirty="0" smtClean="0"/>
              <a:t>emerged along with the need for comprehensive and </a:t>
            </a:r>
            <a:r>
              <a:rPr lang="en-US" b="1" dirty="0"/>
              <a:t>integrated academic supports </a:t>
            </a:r>
            <a:r>
              <a:rPr lang="en-US" b="1" dirty="0" smtClean="0"/>
              <a:t>for all students</a:t>
            </a:r>
            <a:endParaRPr lang="en-US" b="1" dirty="0"/>
          </a:p>
        </p:txBody>
      </p:sp>
    </p:spTree>
    <p:extLst>
      <p:ext uri="{BB962C8B-B14F-4D97-AF65-F5344CB8AC3E}">
        <p14:creationId xmlns:p14="http://schemas.microsoft.com/office/powerpoint/2010/main" val="10249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0990" y="38100"/>
            <a:ext cx="8542020" cy="6781800"/>
          </a:xfrm>
          <a:prstGeom prst="rect">
            <a:avLst/>
          </a:prstGeom>
        </p:spPr>
      </p:pic>
    </p:spTree>
    <p:extLst>
      <p:ext uri="{BB962C8B-B14F-4D97-AF65-F5344CB8AC3E}">
        <p14:creationId xmlns:p14="http://schemas.microsoft.com/office/powerpoint/2010/main" val="225602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12570" y="324238"/>
            <a:ext cx="8426630" cy="1644411"/>
          </a:xfrm>
        </p:spPr>
        <p:txBody>
          <a:bodyPr vert="horz" lIns="91440" tIns="45720" rIns="91440" bIns="45720" rtlCol="0" anchor="ctr">
            <a:noAutofit/>
          </a:bodyPr>
          <a:lstStyle/>
          <a:p>
            <a:r>
              <a:rPr lang="en-US" sz="3200" b="1" dirty="0" smtClean="0"/>
              <a:t>Pathways is about equity</a:t>
            </a:r>
            <a:endParaRPr lang="en-US" sz="3200" b="1" dirty="0"/>
          </a:p>
        </p:txBody>
      </p:sp>
      <p:sp>
        <p:nvSpPr>
          <p:cNvPr id="6" name="Content Placeholder 5"/>
          <p:cNvSpPr>
            <a:spLocks noGrp="1"/>
          </p:cNvSpPr>
          <p:nvPr>
            <p:ph idx="1"/>
          </p:nvPr>
        </p:nvSpPr>
        <p:spPr>
          <a:xfrm>
            <a:off x="412570" y="1752600"/>
            <a:ext cx="8153400" cy="4800600"/>
          </a:xfrm>
        </p:spPr>
        <p:txBody>
          <a:bodyPr>
            <a:noAutofit/>
          </a:bodyPr>
          <a:lstStyle/>
          <a:p>
            <a:pPr marL="0" indent="0">
              <a:buNone/>
            </a:pPr>
            <a:r>
              <a:rPr lang="en-US" b="1" dirty="0" smtClean="0">
                <a:solidFill>
                  <a:schemeClr val="tx1">
                    <a:lumMod val="50000"/>
                    <a:lumOff val="50000"/>
                  </a:schemeClr>
                </a:solidFill>
              </a:rPr>
              <a:t>By intentionally changing students’ trajectory, we contribute to </a:t>
            </a:r>
          </a:p>
          <a:p>
            <a:pPr>
              <a:buFont typeface="Wingdings" panose="05000000000000000000" pitchFamily="2" charset="2"/>
              <a:buChar char="Ø"/>
            </a:pPr>
            <a:r>
              <a:rPr lang="en-US" sz="2000" b="1" dirty="0" smtClean="0">
                <a:solidFill>
                  <a:schemeClr val="tx1">
                    <a:lumMod val="50000"/>
                    <a:lumOff val="50000"/>
                  </a:schemeClr>
                </a:solidFill>
              </a:rPr>
              <a:t>Providing value – taking the students in your classroom and giving them economic and social </a:t>
            </a:r>
            <a:r>
              <a:rPr lang="en-US" sz="2000" b="1" dirty="0" smtClean="0">
                <a:solidFill>
                  <a:schemeClr val="tx1">
                    <a:lumMod val="50000"/>
                    <a:lumOff val="50000"/>
                  </a:schemeClr>
                </a:solidFill>
              </a:rPr>
              <a:t>mobility</a:t>
            </a:r>
          </a:p>
          <a:p>
            <a:pPr>
              <a:buFont typeface="Wingdings" panose="05000000000000000000" pitchFamily="2" charset="2"/>
              <a:buChar char="Ø"/>
            </a:pPr>
            <a:endParaRPr lang="en-US" sz="2000" b="1" dirty="0" smtClean="0">
              <a:solidFill>
                <a:schemeClr val="tx1">
                  <a:lumMod val="50000"/>
                  <a:lumOff val="50000"/>
                </a:schemeClr>
              </a:solidFill>
            </a:endParaRPr>
          </a:p>
          <a:p>
            <a:pPr marL="0" indent="0">
              <a:buNone/>
            </a:pPr>
            <a:r>
              <a:rPr lang="en-US" b="1" dirty="0" smtClean="0">
                <a:solidFill>
                  <a:schemeClr val="tx1">
                    <a:lumMod val="50000"/>
                    <a:lumOff val="50000"/>
                  </a:schemeClr>
                </a:solidFill>
              </a:rPr>
              <a:t>So, RCC needs to refocus on </a:t>
            </a:r>
          </a:p>
          <a:p>
            <a:pPr>
              <a:buFont typeface="Wingdings" panose="05000000000000000000" pitchFamily="2" charset="2"/>
              <a:buChar char="Ø"/>
            </a:pPr>
            <a:r>
              <a:rPr lang="en-US" sz="2000" b="1" i="1" dirty="0" smtClean="0">
                <a:solidFill>
                  <a:schemeClr val="accent2">
                    <a:lumMod val="75000"/>
                  </a:schemeClr>
                </a:solidFill>
              </a:rPr>
              <a:t>Making the college ready for students versus the students ready for college</a:t>
            </a:r>
          </a:p>
          <a:p>
            <a:pPr>
              <a:buFont typeface="Wingdings" panose="05000000000000000000" pitchFamily="2" charset="2"/>
              <a:buChar char="Ø"/>
            </a:pPr>
            <a:r>
              <a:rPr lang="en-US" sz="2000" b="1" dirty="0" smtClean="0">
                <a:solidFill>
                  <a:schemeClr val="accent2">
                    <a:lumMod val="75000"/>
                  </a:schemeClr>
                </a:solidFill>
              </a:rPr>
              <a:t>Rethinking how to help students succeed in Gateway Courses</a:t>
            </a:r>
          </a:p>
          <a:p>
            <a:pPr>
              <a:buFont typeface="Wingdings" panose="05000000000000000000" pitchFamily="2" charset="2"/>
              <a:buChar char="Ø"/>
            </a:pPr>
            <a:r>
              <a:rPr lang="en-US" sz="2000" b="1" i="1" dirty="0" smtClean="0">
                <a:solidFill>
                  <a:schemeClr val="accent2">
                    <a:lumMod val="75000"/>
                  </a:schemeClr>
                </a:solidFill>
              </a:rPr>
              <a:t>Intentionally designing an experience that will help our students succeed </a:t>
            </a:r>
          </a:p>
          <a:p>
            <a:pPr>
              <a:buFont typeface="Wingdings" panose="05000000000000000000" pitchFamily="2" charset="2"/>
              <a:buChar char="Ø"/>
            </a:pPr>
            <a:r>
              <a:rPr lang="en-US" sz="2000" b="1" i="1" dirty="0" smtClean="0">
                <a:solidFill>
                  <a:schemeClr val="accent2">
                    <a:lumMod val="75000"/>
                  </a:schemeClr>
                </a:solidFill>
              </a:rPr>
              <a:t>Partnering with 4-year institutions to ensure this design works for students beyond RCC</a:t>
            </a:r>
            <a:endParaRPr lang="en-US" sz="2000" b="1" i="1" dirty="0">
              <a:solidFill>
                <a:schemeClr val="accent2">
                  <a:lumMod val="75000"/>
                </a:schemeClr>
              </a:solidFill>
            </a:endParaRPr>
          </a:p>
        </p:txBody>
      </p:sp>
    </p:spTree>
    <p:extLst>
      <p:ext uri="{BB962C8B-B14F-4D97-AF65-F5344CB8AC3E}">
        <p14:creationId xmlns:p14="http://schemas.microsoft.com/office/powerpoint/2010/main" val="180577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228600"/>
            <a:ext cx="9143999" cy="461665"/>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prstClr val="black"/>
                </a:solidFill>
                <a:latin typeface="Arial" charset="0"/>
                <a:ea typeface="ヒラギノ角ゴ Pro W3" charset="-128"/>
                <a:cs typeface="ヒラギノ角ゴ Pro W3" charset="-128"/>
              </a:rPr>
              <a:t>Educational Attainment by Race/Ethnicity in California</a:t>
            </a:r>
            <a:endParaRPr lang="en-US" sz="2400" dirty="0">
              <a:solidFill>
                <a:prstClr val="black"/>
              </a:solidFill>
              <a:latin typeface="Arial" charset="0"/>
              <a:ea typeface="ヒラギノ角ゴ Pro W3" charset="-128"/>
              <a:cs typeface="ヒラギノ角ゴ Pro W3" charset="-128"/>
            </a:endParaRPr>
          </a:p>
        </p:txBody>
      </p:sp>
      <p:sp>
        <p:nvSpPr>
          <p:cNvPr id="4" name="TextBox 3"/>
          <p:cNvSpPr txBox="1"/>
          <p:nvPr/>
        </p:nvSpPr>
        <p:spPr>
          <a:xfrm>
            <a:off x="76200" y="6248400"/>
            <a:ext cx="8610599" cy="523220"/>
          </a:xfrm>
          <a:prstGeom prst="rect">
            <a:avLst/>
          </a:prstGeom>
          <a:noFill/>
        </p:spPr>
        <p:txBody>
          <a:bodyPr wrap="square" rtlCol="0">
            <a:spAutoFit/>
          </a:bodyPr>
          <a:lstStyle/>
          <a:p>
            <a:r>
              <a:rPr lang="nb-NO" sz="1400" dirty="0"/>
              <a:t>Source: </a:t>
            </a:r>
            <a:r>
              <a:rPr lang="en-US" sz="1400" dirty="0"/>
              <a:t>Georgetown University Center on Education and the Workforce analysis of pooled ACS data (2011-15</a:t>
            </a:r>
            <a:r>
              <a:rPr lang="en-US" sz="1400" dirty="0" smtClean="0"/>
              <a:t>).</a:t>
            </a:r>
            <a:endParaRPr lang="en-US" sz="1400" dirty="0"/>
          </a:p>
        </p:txBody>
      </p:sp>
      <p:pic>
        <p:nvPicPr>
          <p:cNvPr id="2" name="Picture 1"/>
          <p:cNvPicPr>
            <a:picLocks noChangeAspect="1"/>
          </p:cNvPicPr>
          <p:nvPr/>
        </p:nvPicPr>
        <p:blipFill rotWithShape="1">
          <a:blip r:embed="rId3"/>
          <a:srcRect l="24167" t="34669" r="35000" b="16273"/>
          <a:stretch/>
        </p:blipFill>
        <p:spPr>
          <a:xfrm>
            <a:off x="380999" y="748002"/>
            <a:ext cx="8305799" cy="5424198"/>
          </a:xfrm>
          <a:prstGeom prst="rect">
            <a:avLst/>
          </a:prstGeom>
        </p:spPr>
      </p:pic>
    </p:spTree>
    <p:extLst>
      <p:ext uri="{BB962C8B-B14F-4D97-AF65-F5344CB8AC3E}">
        <p14:creationId xmlns:p14="http://schemas.microsoft.com/office/powerpoint/2010/main" val="1266251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Projected Shortage of Colleges Workers in CA</a:t>
            </a:r>
          </a:p>
        </p:txBody>
      </p:sp>
      <p:sp>
        <p:nvSpPr>
          <p:cNvPr id="2" name="Text Placeholder 1"/>
          <p:cNvSpPr>
            <a:spLocks noGrp="1"/>
          </p:cNvSpPr>
          <p:nvPr>
            <p:ph sz="quarter" idx="11"/>
          </p:nvPr>
        </p:nvSpPr>
        <p:spPr/>
        <p:txBody>
          <a:bodyPr/>
          <a:lstStyle/>
          <a:p>
            <a:r>
              <a:rPr lang="en-US" dirty="0"/>
              <a:t>Jackson, J., &amp; Johnson, H. (2018). California’s Future: Higher Education. San Francisco, CA: Public Policy Institute of California</a:t>
            </a:r>
          </a:p>
        </p:txBody>
      </p:sp>
      <p:pic>
        <p:nvPicPr>
          <p:cNvPr id="3" name="Picture 2"/>
          <p:cNvPicPr>
            <a:picLocks noChangeAspect="1"/>
          </p:cNvPicPr>
          <p:nvPr/>
        </p:nvPicPr>
        <p:blipFill>
          <a:blip r:embed="rId3"/>
          <a:stretch>
            <a:fillRect/>
          </a:stretch>
        </p:blipFill>
        <p:spPr>
          <a:xfrm>
            <a:off x="0" y="1812735"/>
            <a:ext cx="9144000" cy="4588717"/>
          </a:xfrm>
          <a:prstGeom prst="rect">
            <a:avLst/>
          </a:prstGeom>
        </p:spPr>
      </p:pic>
    </p:spTree>
    <p:extLst>
      <p:ext uri="{BB962C8B-B14F-4D97-AF65-F5344CB8AC3E}">
        <p14:creationId xmlns:p14="http://schemas.microsoft.com/office/powerpoint/2010/main" val="127779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7160" y="1988820"/>
            <a:ext cx="9144000" cy="4869180"/>
          </a:xfrm>
          <a:prstGeom prst="rect">
            <a:avLst/>
          </a:prstGeom>
        </p:spPr>
      </p:pic>
      <p:sp>
        <p:nvSpPr>
          <p:cNvPr id="2" name="Rectangle 1"/>
          <p:cNvSpPr/>
          <p:nvPr/>
        </p:nvSpPr>
        <p:spPr>
          <a:xfrm>
            <a:off x="217170" y="866894"/>
            <a:ext cx="8162812" cy="1077218"/>
          </a:xfrm>
          <a:prstGeom prst="rect">
            <a:avLst/>
          </a:prstGeom>
        </p:spPr>
        <p:txBody>
          <a:bodyPr wrap="none">
            <a:spAutoFit/>
          </a:bodyPr>
          <a:lstStyle/>
          <a:p>
            <a:r>
              <a:rPr lang="en-US" sz="3200" b="1" dirty="0"/>
              <a:t>Role of Transfer in Meeting CA Bachelor’s</a:t>
            </a:r>
          </a:p>
          <a:p>
            <a:r>
              <a:rPr lang="en-US" sz="3200" b="1" dirty="0"/>
              <a:t>Demand</a:t>
            </a:r>
          </a:p>
        </p:txBody>
      </p:sp>
    </p:spTree>
    <p:extLst>
      <p:ext uri="{BB962C8B-B14F-4D97-AF65-F5344CB8AC3E}">
        <p14:creationId xmlns:p14="http://schemas.microsoft.com/office/powerpoint/2010/main" val="3159393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656696"/>
            <a:ext cx="3200400" cy="5750099"/>
          </a:xfrm>
        </p:spPr>
        <p:txBody>
          <a:bodyPr/>
          <a:lstStyle/>
          <a:p>
            <a:r>
              <a:rPr lang="en-US" sz="2800" b="1" dirty="0"/>
              <a:t>Where Californians Attend College</a:t>
            </a:r>
          </a:p>
        </p:txBody>
      </p:sp>
      <p:sp>
        <p:nvSpPr>
          <p:cNvPr id="8" name="Text Placeholder 7">
            <a:extLst>
              <a:ext uri="{FF2B5EF4-FFF2-40B4-BE49-F238E27FC236}">
                <a16:creationId xmlns="" xmlns:a16="http://schemas.microsoft.com/office/drawing/2014/main" id="{C2A8EBE5-48B4-2746-8559-90636F81158F}"/>
              </a:ext>
            </a:extLst>
          </p:cNvPr>
          <p:cNvSpPr>
            <a:spLocks noGrp="1"/>
          </p:cNvSpPr>
          <p:nvPr>
            <p:ph sz="quarter" idx="11"/>
          </p:nvPr>
        </p:nvSpPr>
        <p:spPr/>
        <p:txBody>
          <a:bodyPr/>
          <a:lstStyle/>
          <a:p>
            <a:endParaRPr lang="en-US" dirty="0"/>
          </a:p>
          <a:p>
            <a:endParaRPr lang="en-US" dirty="0"/>
          </a:p>
        </p:txBody>
      </p:sp>
      <p:sp>
        <p:nvSpPr>
          <p:cNvPr id="4" name="Text Placeholder 1"/>
          <p:cNvSpPr txBox="1">
            <a:spLocks/>
          </p:cNvSpPr>
          <p:nvPr/>
        </p:nvSpPr>
        <p:spPr>
          <a:xfrm>
            <a:off x="828630" y="6447480"/>
            <a:ext cx="8326800" cy="3648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r"/>
            <a:r>
              <a:rPr lang="en-US" kern="0" dirty="0"/>
              <a:t>Jackson, J., &amp; Johnson, H. (2018). </a:t>
            </a:r>
            <a:r>
              <a:rPr lang="en-US" i="1" kern="0" dirty="0"/>
              <a:t>California’s Future: Higher Education</a:t>
            </a:r>
            <a:r>
              <a:rPr lang="en-US" kern="0" dirty="0"/>
              <a:t>. San Francisco, CA: Public Policy Institute of California</a:t>
            </a:r>
          </a:p>
        </p:txBody>
      </p:sp>
      <p:pic>
        <p:nvPicPr>
          <p:cNvPr id="2" name="Picture 1"/>
          <p:cNvPicPr>
            <a:picLocks noChangeAspect="1"/>
          </p:cNvPicPr>
          <p:nvPr/>
        </p:nvPicPr>
        <p:blipFill>
          <a:blip r:embed="rId3"/>
          <a:stretch>
            <a:fillRect/>
          </a:stretch>
        </p:blipFill>
        <p:spPr>
          <a:xfrm>
            <a:off x="3480143" y="456472"/>
            <a:ext cx="5398714" cy="6150548"/>
          </a:xfrm>
          <a:prstGeom prst="rect">
            <a:avLst/>
          </a:prstGeom>
        </p:spPr>
      </p:pic>
    </p:spTree>
    <p:extLst>
      <p:ext uri="{BB962C8B-B14F-4D97-AF65-F5344CB8AC3E}">
        <p14:creationId xmlns:p14="http://schemas.microsoft.com/office/powerpoint/2010/main" val="3696723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8708220"/>
              </p:ext>
            </p:extLst>
          </p:nvPr>
        </p:nvGraphicFramePr>
        <p:xfrm>
          <a:off x="185195" y="1594114"/>
          <a:ext cx="8796760" cy="495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9976" y="4998745"/>
            <a:ext cx="823898"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24%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Completed Any Degree or Credential</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Left Brace 5"/>
          <p:cNvSpPr/>
          <p:nvPr/>
        </p:nvSpPr>
        <p:spPr>
          <a:xfrm>
            <a:off x="3114022" y="5020510"/>
            <a:ext cx="180334" cy="983847"/>
          </a:xfrm>
          <a:prstGeom prst="leftBrace">
            <a:avLst>
              <a:gd name="adj1" fmla="val 8333"/>
              <a:gd name="adj2" fmla="val 13200"/>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p:cNvSpPr txBox="1"/>
          <p:nvPr/>
        </p:nvSpPr>
        <p:spPr>
          <a:xfrm>
            <a:off x="121300" y="4784342"/>
            <a:ext cx="84649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Completed Any Degree or Credential</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Left Brace 7"/>
          <p:cNvSpPr/>
          <p:nvPr/>
        </p:nvSpPr>
        <p:spPr>
          <a:xfrm>
            <a:off x="951386" y="4770782"/>
            <a:ext cx="196773" cy="1233577"/>
          </a:xfrm>
          <a:prstGeom prst="leftBrace">
            <a:avLst>
              <a:gd name="adj1" fmla="val 8333"/>
              <a:gd name="adj2" fmla="val 13200"/>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p:cNvSpPr txBox="1"/>
          <p:nvPr/>
        </p:nvSpPr>
        <p:spPr>
          <a:xfrm>
            <a:off x="4367006" y="4617872"/>
            <a:ext cx="82945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36%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Completed Any Degree or Credential</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Left Brace 9"/>
          <p:cNvSpPr/>
          <p:nvPr/>
        </p:nvSpPr>
        <p:spPr>
          <a:xfrm>
            <a:off x="5196456" y="4545717"/>
            <a:ext cx="262363" cy="1481558"/>
          </a:xfrm>
          <a:prstGeom prst="leftBrace">
            <a:avLst>
              <a:gd name="adj1" fmla="val 8333"/>
              <a:gd name="adj2" fmla="val 13200"/>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itle 1"/>
          <p:cNvSpPr>
            <a:spLocks noGrp="1"/>
          </p:cNvSpPr>
          <p:nvPr>
            <p:ph type="title"/>
          </p:nvPr>
        </p:nvSpPr>
        <p:spPr>
          <a:xfrm>
            <a:off x="424953" y="228600"/>
            <a:ext cx="8326935" cy="868685"/>
          </a:xfrm>
        </p:spPr>
        <p:txBody>
          <a:bodyPr/>
          <a:lstStyle/>
          <a:p>
            <a:r>
              <a:rPr lang="en-US" sz="2000" b="1" dirty="0"/>
              <a:t>California: Highest Outcomes in Six Years by Income </a:t>
            </a:r>
            <a:br>
              <a:rPr lang="en-US" sz="2000" b="1" dirty="0"/>
            </a:br>
            <a:r>
              <a:rPr lang="en-US" sz="2000" b="1" dirty="0"/>
              <a:t>Among FTEIC Degree-Seeking Community College Students (Excluding Dual Enrollment Students)</a:t>
            </a:r>
            <a:br>
              <a:rPr lang="en-US" sz="2000" b="1" dirty="0"/>
            </a:br>
            <a:endParaRPr lang="en-US" sz="2000" b="1" dirty="0"/>
          </a:p>
        </p:txBody>
      </p:sp>
      <p:sp>
        <p:nvSpPr>
          <p:cNvPr id="12" name="Content Placeholder 11">
            <a:extLst>
              <a:ext uri="{FF2B5EF4-FFF2-40B4-BE49-F238E27FC236}">
                <a16:creationId xmlns="" xmlns:a16="http://schemas.microsoft.com/office/drawing/2014/main" id="{BA421579-1EC9-6346-980C-BDC14A8B429D}"/>
              </a:ext>
            </a:extLst>
          </p:cNvPr>
          <p:cNvSpPr>
            <a:spLocks noGrp="1"/>
          </p:cNvSpPr>
          <p:nvPr>
            <p:ph sz="quarter" idx="11"/>
          </p:nvPr>
        </p:nvSpPr>
        <p:spPr/>
        <p:txBody>
          <a:bodyPr/>
          <a:lstStyle/>
          <a:p>
            <a:r>
              <a:rPr lang="en-US" dirty="0"/>
              <a:t>Source: CCRC analysis of NSC data on the fall 2010 FTEIC, degree-seeking community college cohort. </a:t>
            </a:r>
          </a:p>
        </p:txBody>
      </p:sp>
    </p:spTree>
    <p:extLst>
      <p:ext uri="{BB962C8B-B14F-4D97-AF65-F5344CB8AC3E}">
        <p14:creationId xmlns:p14="http://schemas.microsoft.com/office/powerpoint/2010/main" val="797777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573"/>
            <a:ext cx="8260672" cy="1039427"/>
          </a:xfrm>
        </p:spPr>
        <p:txBody>
          <a:bodyPr>
            <a:normAutofit fontScale="90000"/>
          </a:bodyPr>
          <a:lstStyle/>
          <a:p>
            <a:r>
              <a:rPr lang="en-US" b="1" dirty="0" smtClean="0"/>
              <a:t>What About at RCC?</a:t>
            </a:r>
            <a:br>
              <a:rPr lang="en-US" b="1" dirty="0" smtClean="0"/>
            </a:br>
            <a:r>
              <a:rPr lang="en-US" sz="2000" b="1" dirty="0" smtClean="0"/>
              <a:t>First-time freshmen </a:t>
            </a:r>
            <a:r>
              <a:rPr lang="en-US" sz="2000" b="1" dirty="0" smtClean="0"/>
              <a:t>Enrolling in 2010-2011 </a:t>
            </a:r>
            <a:br>
              <a:rPr lang="en-US" sz="2000" b="1" dirty="0" smtClean="0"/>
            </a:br>
            <a:r>
              <a:rPr lang="en-US" sz="2000" b="1" dirty="0" smtClean="0"/>
              <a:t>with </a:t>
            </a:r>
            <a:r>
              <a:rPr lang="en-US" sz="2000" b="1" dirty="0" smtClean="0"/>
              <a:t>fall 2017 status</a:t>
            </a:r>
            <a:endParaRPr lang="en-US" b="1" dirty="0"/>
          </a:p>
        </p:txBody>
      </p:sp>
      <p:sp>
        <p:nvSpPr>
          <p:cNvPr id="4" name="TextBox 3"/>
          <p:cNvSpPr txBox="1"/>
          <p:nvPr/>
        </p:nvSpPr>
        <p:spPr>
          <a:xfrm>
            <a:off x="3509579" y="5181600"/>
            <a:ext cx="601447" cy="276999"/>
          </a:xfrm>
          <a:prstGeom prst="rect">
            <a:avLst/>
          </a:prstGeom>
          <a:noFill/>
        </p:spPr>
        <p:txBody>
          <a:bodyPr wrap="none" rtlCol="0">
            <a:spAutoFit/>
          </a:bodyPr>
          <a:lstStyle/>
          <a:p>
            <a:r>
              <a:rPr lang="en-US" sz="1200" dirty="0" smtClean="0"/>
              <a:t>30.6%</a:t>
            </a:r>
            <a:endParaRPr lang="en-US" sz="1200" dirty="0"/>
          </a:p>
        </p:txBody>
      </p:sp>
      <p:sp>
        <p:nvSpPr>
          <p:cNvPr id="10" name="TextBox 9"/>
          <p:cNvSpPr txBox="1"/>
          <p:nvPr/>
        </p:nvSpPr>
        <p:spPr>
          <a:xfrm>
            <a:off x="3509579" y="4592598"/>
            <a:ext cx="516488" cy="276999"/>
          </a:xfrm>
          <a:prstGeom prst="rect">
            <a:avLst/>
          </a:prstGeom>
          <a:noFill/>
        </p:spPr>
        <p:txBody>
          <a:bodyPr wrap="none" rtlCol="0">
            <a:spAutoFit/>
          </a:bodyPr>
          <a:lstStyle/>
          <a:p>
            <a:r>
              <a:rPr lang="en-US" sz="1200" dirty="0" smtClean="0"/>
              <a:t>1.1%</a:t>
            </a:r>
            <a:endParaRPr lang="en-US" sz="1200" dirty="0"/>
          </a:p>
        </p:txBody>
      </p:sp>
      <p:sp>
        <p:nvSpPr>
          <p:cNvPr id="11" name="TextBox 10"/>
          <p:cNvSpPr txBox="1"/>
          <p:nvPr/>
        </p:nvSpPr>
        <p:spPr>
          <a:xfrm>
            <a:off x="3509579" y="6015335"/>
            <a:ext cx="516488" cy="276999"/>
          </a:xfrm>
          <a:prstGeom prst="rect">
            <a:avLst/>
          </a:prstGeom>
          <a:noFill/>
        </p:spPr>
        <p:txBody>
          <a:bodyPr wrap="none" rtlCol="0">
            <a:spAutoFit/>
          </a:bodyPr>
          <a:lstStyle/>
          <a:p>
            <a:r>
              <a:rPr lang="en-US" sz="1200" dirty="0" smtClean="0"/>
              <a:t>7.6%</a:t>
            </a:r>
            <a:endParaRPr lang="en-US" sz="1200" dirty="0"/>
          </a:p>
        </p:txBody>
      </p:sp>
      <p:sp>
        <p:nvSpPr>
          <p:cNvPr id="12" name="TextBox 11"/>
          <p:cNvSpPr txBox="1"/>
          <p:nvPr/>
        </p:nvSpPr>
        <p:spPr>
          <a:xfrm>
            <a:off x="3509578" y="3324590"/>
            <a:ext cx="601447" cy="276999"/>
          </a:xfrm>
          <a:prstGeom prst="rect">
            <a:avLst/>
          </a:prstGeom>
          <a:noFill/>
        </p:spPr>
        <p:txBody>
          <a:bodyPr wrap="none" rtlCol="0">
            <a:spAutoFit/>
          </a:bodyPr>
          <a:lstStyle/>
          <a:p>
            <a:r>
              <a:rPr lang="en-US" sz="1200" dirty="0" smtClean="0"/>
              <a:t>55.4%</a:t>
            </a:r>
            <a:endParaRPr lang="en-US" sz="1200" dirty="0"/>
          </a:p>
        </p:txBody>
      </p:sp>
      <p:sp>
        <p:nvSpPr>
          <p:cNvPr id="13" name="TextBox 12"/>
          <p:cNvSpPr txBox="1"/>
          <p:nvPr/>
        </p:nvSpPr>
        <p:spPr>
          <a:xfrm>
            <a:off x="3276600" y="6243935"/>
            <a:ext cx="982447" cy="461665"/>
          </a:xfrm>
          <a:prstGeom prst="rect">
            <a:avLst/>
          </a:prstGeom>
          <a:noFill/>
        </p:spPr>
        <p:txBody>
          <a:bodyPr wrap="square" rtlCol="0">
            <a:spAutoFit/>
          </a:bodyPr>
          <a:lstStyle/>
          <a:p>
            <a:pPr algn="ctr"/>
            <a:r>
              <a:rPr lang="en-US" sz="1200" dirty="0" smtClean="0"/>
              <a:t>5.3% (bottom 3)</a:t>
            </a:r>
            <a:endParaRPr lang="en-US" sz="1200" dirty="0"/>
          </a:p>
        </p:txBody>
      </p:sp>
      <p:graphicFrame>
        <p:nvGraphicFramePr>
          <p:cNvPr id="9" name="Chart 8"/>
          <p:cNvGraphicFramePr>
            <a:graphicFrameLocks/>
          </p:cNvGraphicFramePr>
          <p:nvPr>
            <p:extLst>
              <p:ext uri="{D42A27DB-BD31-4B8C-83A1-F6EECF244321}">
                <p14:modId xmlns:p14="http://schemas.microsoft.com/office/powerpoint/2010/main" val="3512002455"/>
              </p:ext>
            </p:extLst>
          </p:nvPr>
        </p:nvGraphicFramePr>
        <p:xfrm>
          <a:off x="2286000" y="1524000"/>
          <a:ext cx="5257799" cy="53540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2822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066800"/>
            <a:ext cx="7756263" cy="1054250"/>
          </a:xfrm>
        </p:spPr>
        <p:txBody>
          <a:bodyPr>
            <a:normAutofit fontScale="90000"/>
          </a:bodyPr>
          <a:lstStyle/>
          <a:p>
            <a:r>
              <a:rPr lang="en-US" sz="3200" b="1" dirty="0"/>
              <a:t>RIVERSIDE COMMUNITY COLLEGE </a:t>
            </a:r>
            <a:r>
              <a:rPr lang="en-US" sz="3200" b="1" dirty="0" smtClean="0"/>
              <a:t>DISTRICT</a:t>
            </a:r>
            <a:r>
              <a:rPr lang="en-US" sz="3200" b="1" dirty="0"/>
              <a:t>:</a:t>
            </a:r>
            <a:r>
              <a:rPr lang="en-US" sz="3200" b="1" dirty="0" smtClean="0"/>
              <a:t> </a:t>
            </a:r>
            <a:r>
              <a:rPr lang="en-US" sz="3200" b="1" dirty="0"/>
              <a:t/>
            </a:r>
            <a:br>
              <a:rPr lang="en-US" sz="3200" b="1" dirty="0"/>
            </a:br>
            <a:r>
              <a:rPr lang="en-US" sz="3200" b="1" dirty="0"/>
              <a:t>GUIDED PATHWAYS </a:t>
            </a:r>
            <a:r>
              <a:rPr lang="en-US" sz="3200" b="1" dirty="0" smtClean="0"/>
              <a:t> </a:t>
            </a:r>
            <a:r>
              <a:rPr lang="en-US" dirty="0"/>
              <a:t/>
            </a:r>
            <a:br>
              <a:rPr lang="en-US" dirty="0"/>
            </a:br>
            <a:endParaRPr lang="en-US" dirty="0"/>
          </a:p>
        </p:txBody>
      </p:sp>
      <p:sp>
        <p:nvSpPr>
          <p:cNvPr id="2" name="Content Placeholder 1"/>
          <p:cNvSpPr>
            <a:spLocks noGrp="1"/>
          </p:cNvSpPr>
          <p:nvPr>
            <p:ph idx="1"/>
          </p:nvPr>
        </p:nvSpPr>
        <p:spPr/>
        <p:txBody>
          <a:bodyPr>
            <a:normAutofit/>
          </a:bodyPr>
          <a:lstStyle/>
          <a:p>
            <a:endParaRPr lang="en-US" dirty="0"/>
          </a:p>
          <a:p>
            <a:pPr marL="0" indent="0">
              <a:buNone/>
            </a:pPr>
            <a:endParaRPr lang="en-US" dirty="0"/>
          </a:p>
          <a:p>
            <a:r>
              <a:rPr lang="en-US" b="1" dirty="0" smtClean="0"/>
              <a:t>Riverside </a:t>
            </a:r>
            <a:r>
              <a:rPr lang="en-US" b="1" dirty="0"/>
              <a:t>Community College District embraces the Guided Pathways model of improving performance-based data, integrating innovation and wrap around, integrated student and academic services, resulting in increased student access, equity and success. </a:t>
            </a:r>
          </a:p>
        </p:txBody>
      </p:sp>
    </p:spTree>
    <p:extLst>
      <p:ext uri="{BB962C8B-B14F-4D97-AF65-F5344CB8AC3E}">
        <p14:creationId xmlns:p14="http://schemas.microsoft.com/office/powerpoint/2010/main" val="144367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5254" y="0"/>
            <a:ext cx="7772400" cy="1237129"/>
          </a:xfrm>
        </p:spPr>
        <p:txBody>
          <a:bodyPr>
            <a:normAutofit/>
          </a:bodyPr>
          <a:lstStyle/>
          <a:p>
            <a:r>
              <a:rPr lang="en-US" sz="3500" b="1" dirty="0" smtClean="0"/>
              <a:t>Riverside City College</a:t>
            </a:r>
            <a:br>
              <a:rPr lang="en-US" sz="3500" b="1" dirty="0" smtClean="0"/>
            </a:br>
            <a:r>
              <a:rPr lang="en-US" sz="3500" b="1" dirty="0" smtClean="0"/>
              <a:t>Transfer </a:t>
            </a:r>
            <a:r>
              <a:rPr lang="en-US" sz="3500" b="1" dirty="0"/>
              <a:t>Volume Cohorts</a:t>
            </a:r>
          </a:p>
        </p:txBody>
      </p:sp>
      <p:pic>
        <p:nvPicPr>
          <p:cNvPr id="3" name="Picture 2"/>
          <p:cNvPicPr>
            <a:picLocks noChangeAspect="1"/>
          </p:cNvPicPr>
          <p:nvPr/>
        </p:nvPicPr>
        <p:blipFill>
          <a:blip r:embed="rId3"/>
          <a:stretch>
            <a:fillRect/>
          </a:stretch>
        </p:blipFill>
        <p:spPr>
          <a:xfrm>
            <a:off x="97400" y="1346199"/>
            <a:ext cx="8941222" cy="4914751"/>
          </a:xfrm>
          <a:prstGeom prst="rect">
            <a:avLst/>
          </a:prstGeom>
        </p:spPr>
      </p:pic>
    </p:spTree>
    <p:extLst>
      <p:ext uri="{BB962C8B-B14F-4D97-AF65-F5344CB8AC3E}">
        <p14:creationId xmlns:p14="http://schemas.microsoft.com/office/powerpoint/2010/main" val="87841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5882" y="305526"/>
            <a:ext cx="7772400" cy="1157514"/>
          </a:xfrm>
        </p:spPr>
        <p:txBody>
          <a:bodyPr>
            <a:normAutofit fontScale="90000"/>
          </a:bodyPr>
          <a:lstStyle/>
          <a:p>
            <a:r>
              <a:rPr lang="en-US" sz="3500" b="1" dirty="0" smtClean="0"/>
              <a:t>RCC to CSUSB </a:t>
            </a:r>
            <a:br>
              <a:rPr lang="en-US" sz="3500" b="1" dirty="0" smtClean="0"/>
            </a:br>
            <a:r>
              <a:rPr lang="en-US" sz="3500" b="1" dirty="0" smtClean="0"/>
              <a:t>5 Year Projection</a:t>
            </a:r>
            <a:endParaRPr lang="en-US" sz="3500" b="1" dirty="0"/>
          </a:p>
        </p:txBody>
      </p:sp>
      <p:grpSp>
        <p:nvGrpSpPr>
          <p:cNvPr id="5" name="Group 4"/>
          <p:cNvGrpSpPr/>
          <p:nvPr/>
        </p:nvGrpSpPr>
        <p:grpSpPr>
          <a:xfrm>
            <a:off x="297867" y="1463040"/>
            <a:ext cx="8569779" cy="4615031"/>
            <a:chOff x="0" y="0"/>
            <a:chExt cx="9367158" cy="3657600"/>
          </a:xfrm>
          <a:solidFill>
            <a:schemeClr val="bg1"/>
          </a:solidFill>
        </p:grpSpPr>
        <p:graphicFrame>
          <p:nvGraphicFramePr>
            <p:cNvPr id="6" name="Chart 5"/>
            <p:cNvGraphicFramePr/>
            <p:nvPr>
              <p:extLst>
                <p:ext uri="{D42A27DB-BD31-4B8C-83A1-F6EECF244321}">
                  <p14:modId xmlns:p14="http://schemas.microsoft.com/office/powerpoint/2010/main" val="902054779"/>
                </p:ext>
              </p:extLst>
            </p:nvPr>
          </p:nvGraphicFramePr>
          <p:xfrm>
            <a:off x="0" y="0"/>
            <a:ext cx="936715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flipV="1">
              <a:off x="8625411" y="623319"/>
              <a:ext cx="208953" cy="153479"/>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00" dirty="0"/>
            </a:p>
          </p:txBody>
        </p:sp>
        <p:sp>
          <p:nvSpPr>
            <p:cNvPr id="10" name="TextBox 8"/>
            <p:cNvSpPr txBox="1"/>
            <p:nvPr/>
          </p:nvSpPr>
          <p:spPr>
            <a:xfrm>
              <a:off x="8197870" y="187576"/>
              <a:ext cx="1077925" cy="329299"/>
            </a:xfrm>
            <a:prstGeom prst="rect">
              <a:avLst/>
            </a:prstGeom>
            <a:grp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50" dirty="0"/>
                <a:t>5 year</a:t>
              </a:r>
              <a:r>
                <a:rPr lang="en-US" sz="1050" baseline="0" dirty="0"/>
                <a:t>s double</a:t>
              </a:r>
            </a:p>
            <a:p>
              <a:r>
                <a:rPr lang="en-US" sz="1050" baseline="0" dirty="0"/>
                <a:t>542 transfers</a:t>
              </a:r>
              <a:endParaRPr lang="en-US" sz="1050" dirty="0"/>
            </a:p>
          </p:txBody>
        </p:sp>
      </p:grpSp>
    </p:spTree>
    <p:extLst>
      <p:ext uri="{BB962C8B-B14F-4D97-AF65-F5344CB8AC3E}">
        <p14:creationId xmlns:p14="http://schemas.microsoft.com/office/powerpoint/2010/main" val="46597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0306"/>
            <a:ext cx="7886700" cy="1284194"/>
          </a:xfrm>
        </p:spPr>
        <p:txBody>
          <a:bodyPr vert="horz" lIns="91440" tIns="45720" rIns="91440" bIns="45720" rtlCol="0" anchor="ctr">
            <a:noAutofit/>
          </a:bodyPr>
          <a:lstStyle/>
          <a:p>
            <a:pPr>
              <a:lnSpc>
                <a:spcPct val="90000"/>
              </a:lnSpc>
            </a:pPr>
            <a:r>
              <a:rPr lang="en-US" sz="3500" b="1" dirty="0">
                <a:blipFill>
                  <a:blip r:embed="rId3">
                    <a:extLst>
                      <a:ext uri="{28A0092B-C50C-407E-A947-70E740481C1C}">
                        <a14:useLocalDpi xmlns:a14="http://schemas.microsoft.com/office/drawing/2010/main" val="0"/>
                      </a:ext>
                    </a:extLst>
                  </a:blip>
                  <a:tile tx="6350" ty="-127000" sx="65000" sy="64000" flip="none" algn="tl"/>
                </a:blipFill>
              </a:rPr>
              <a:t>Transfer Applications, Admitted, Enrolled</a:t>
            </a:r>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517" y="5147072"/>
            <a:ext cx="1371599" cy="6858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04554367"/>
              </p:ext>
            </p:extLst>
          </p:nvPr>
        </p:nvGraphicFramePr>
        <p:xfrm>
          <a:off x="762000" y="2107408"/>
          <a:ext cx="7620001" cy="2060249"/>
        </p:xfrm>
        <a:graphic>
          <a:graphicData uri="http://schemas.openxmlformats.org/drawingml/2006/table">
            <a:tbl>
              <a:tblPr firstRow="1" bandRow="1">
                <a:tableStyleId>{5C22544A-7EE6-4342-B048-85BDC9FD1C3A}</a:tableStyleId>
              </a:tblPr>
              <a:tblGrid>
                <a:gridCol w="3733800">
                  <a:extLst>
                    <a:ext uri="{9D8B030D-6E8A-4147-A177-3AD203B41FA5}">
                      <a16:colId xmlns="" xmlns:a16="http://schemas.microsoft.com/office/drawing/2014/main" val="20000"/>
                    </a:ext>
                  </a:extLst>
                </a:gridCol>
                <a:gridCol w="1104901">
                  <a:extLst>
                    <a:ext uri="{9D8B030D-6E8A-4147-A177-3AD203B41FA5}">
                      <a16:colId xmlns="" xmlns:a16="http://schemas.microsoft.com/office/drawing/2014/main" val="20001"/>
                    </a:ext>
                  </a:extLst>
                </a:gridCol>
                <a:gridCol w="1393031">
                  <a:extLst>
                    <a:ext uri="{9D8B030D-6E8A-4147-A177-3AD203B41FA5}">
                      <a16:colId xmlns="" xmlns:a16="http://schemas.microsoft.com/office/drawing/2014/main" val="20002"/>
                    </a:ext>
                  </a:extLst>
                </a:gridCol>
                <a:gridCol w="1388269">
                  <a:extLst>
                    <a:ext uri="{9D8B030D-6E8A-4147-A177-3AD203B41FA5}">
                      <a16:colId xmlns="" xmlns:a16="http://schemas.microsoft.com/office/drawing/2014/main" val="20003"/>
                    </a:ext>
                  </a:extLst>
                </a:gridCol>
              </a:tblGrid>
              <a:tr h="400049">
                <a:tc>
                  <a:txBody>
                    <a:bodyPr/>
                    <a:lstStyle/>
                    <a:p>
                      <a:r>
                        <a:rPr lang="en-US" sz="1800" dirty="0" smtClean="0"/>
                        <a:t>Fall 2017</a:t>
                      </a:r>
                      <a:r>
                        <a:rPr lang="en-US" sz="1800" baseline="0" dirty="0" smtClean="0"/>
                        <a:t> </a:t>
                      </a:r>
                      <a:r>
                        <a:rPr lang="en-US" sz="1800" dirty="0" smtClean="0"/>
                        <a:t>New Transfers</a:t>
                      </a:r>
                      <a:endParaRPr lang="en-US" sz="1800" dirty="0"/>
                    </a:p>
                  </a:txBody>
                  <a:tcPr marL="68580" marR="68580" marT="34290" marB="34290"/>
                </a:tc>
                <a:tc>
                  <a:txBody>
                    <a:bodyPr/>
                    <a:lstStyle/>
                    <a:p>
                      <a:pPr algn="ctr"/>
                      <a:r>
                        <a:rPr lang="en-US" sz="1800" dirty="0" smtClean="0"/>
                        <a:t>Applied</a:t>
                      </a:r>
                      <a:endParaRPr lang="en-US" sz="1800" dirty="0"/>
                    </a:p>
                  </a:txBody>
                  <a:tcPr marL="68580" marR="68580" marT="34290" marB="34290"/>
                </a:tc>
                <a:tc>
                  <a:txBody>
                    <a:bodyPr/>
                    <a:lstStyle/>
                    <a:p>
                      <a:pPr algn="ctr"/>
                      <a:r>
                        <a:rPr lang="en-US" sz="1800" dirty="0" smtClean="0"/>
                        <a:t>Admitted</a:t>
                      </a:r>
                      <a:endParaRPr lang="en-US" sz="1800" dirty="0"/>
                    </a:p>
                  </a:txBody>
                  <a:tcPr marL="68580" marR="68580" marT="34290" marB="34290"/>
                </a:tc>
                <a:tc>
                  <a:txBody>
                    <a:bodyPr/>
                    <a:lstStyle/>
                    <a:p>
                      <a:pPr algn="ctr"/>
                      <a:r>
                        <a:rPr lang="en-US" sz="1800" dirty="0" smtClean="0"/>
                        <a:t>Enrolled</a:t>
                      </a:r>
                      <a:endParaRPr lang="en-US" sz="1800" dirty="0"/>
                    </a:p>
                  </a:txBody>
                  <a:tcPr marL="68580" marR="68580" marT="34290" marB="34290"/>
                </a:tc>
                <a:extLst>
                  <a:ext uri="{0D108BD9-81ED-4DB2-BD59-A6C34878D82A}">
                    <a16:rowId xmlns="" xmlns:a16="http://schemas.microsoft.com/office/drawing/2014/main" val="10000"/>
                  </a:ext>
                </a:extLst>
              </a:tr>
              <a:tr h="347660">
                <a:tc>
                  <a:txBody>
                    <a:bodyPr/>
                    <a:lstStyle/>
                    <a:p>
                      <a:r>
                        <a:rPr lang="en-US" sz="1800" dirty="0" smtClean="0"/>
                        <a:t>CSUSB (all transfers)</a:t>
                      </a:r>
                      <a:endParaRPr lang="en-US" sz="1800" dirty="0"/>
                    </a:p>
                  </a:txBody>
                  <a:tcPr marL="68580" marR="68580" marT="34290" marB="34290"/>
                </a:tc>
                <a:tc>
                  <a:txBody>
                    <a:bodyPr/>
                    <a:lstStyle/>
                    <a:p>
                      <a:pPr algn="ctr"/>
                      <a:r>
                        <a:rPr lang="en-US" sz="1800" dirty="0" smtClean="0"/>
                        <a:t>8982</a:t>
                      </a:r>
                      <a:endParaRPr lang="en-US" sz="1800" dirty="0"/>
                    </a:p>
                  </a:txBody>
                  <a:tcPr marL="68580" marR="68580" marT="34290" marB="34290"/>
                </a:tc>
                <a:tc>
                  <a:txBody>
                    <a:bodyPr/>
                    <a:lstStyle/>
                    <a:p>
                      <a:pPr algn="ctr"/>
                      <a:r>
                        <a:rPr lang="en-US" sz="1800" dirty="0" smtClean="0"/>
                        <a:t>4864 (54%)</a:t>
                      </a:r>
                      <a:endParaRPr lang="en-US" sz="1800" dirty="0"/>
                    </a:p>
                  </a:txBody>
                  <a:tcPr marL="68580" marR="68580" marT="34290" marB="34290"/>
                </a:tc>
                <a:tc>
                  <a:txBody>
                    <a:bodyPr/>
                    <a:lstStyle/>
                    <a:p>
                      <a:pPr algn="ctr"/>
                      <a:r>
                        <a:rPr lang="en-US" sz="1800" dirty="0" smtClean="0"/>
                        <a:t>2335 (48%)</a:t>
                      </a:r>
                      <a:endParaRPr lang="en-US" sz="1800" dirty="0"/>
                    </a:p>
                  </a:txBody>
                  <a:tcPr marL="68580" marR="68580" marT="34290" marB="34290"/>
                </a:tc>
                <a:extLst>
                  <a:ext uri="{0D108BD9-81ED-4DB2-BD59-A6C34878D82A}">
                    <a16:rowId xmlns="" xmlns:a16="http://schemas.microsoft.com/office/drawing/2014/main" val="10001"/>
                  </a:ext>
                </a:extLst>
              </a:tr>
              <a:tr h="347660">
                <a:tc>
                  <a:txBody>
                    <a:bodyPr/>
                    <a:lstStyle/>
                    <a:p>
                      <a:r>
                        <a:rPr lang="en-US" sz="1800" dirty="0" smtClean="0"/>
                        <a:t>Norco,</a:t>
                      </a:r>
                      <a:r>
                        <a:rPr lang="en-US" sz="1800" baseline="0" dirty="0" smtClean="0"/>
                        <a:t> Moreno Valley, RCC</a:t>
                      </a:r>
                    </a:p>
                  </a:txBody>
                  <a:tcPr marL="68580" marR="68580" marT="34290" marB="34290"/>
                </a:tc>
                <a:tc>
                  <a:txBody>
                    <a:bodyPr/>
                    <a:lstStyle/>
                    <a:p>
                      <a:pPr algn="ctr"/>
                      <a:r>
                        <a:rPr lang="en-US" sz="1800" dirty="0" smtClean="0"/>
                        <a:t>1489</a:t>
                      </a:r>
                    </a:p>
                  </a:txBody>
                  <a:tcPr marL="68580" marR="68580" marT="34290" marB="34290"/>
                </a:tc>
                <a:tc>
                  <a:txBody>
                    <a:bodyPr/>
                    <a:lstStyle/>
                    <a:p>
                      <a:pPr algn="ctr"/>
                      <a:r>
                        <a:rPr lang="en-US" sz="1800" dirty="0" smtClean="0"/>
                        <a:t>1104 (74%)</a:t>
                      </a:r>
                      <a:endParaRPr lang="en-US" sz="1800" dirty="0"/>
                    </a:p>
                  </a:txBody>
                  <a:tcPr marL="68580" marR="68580" marT="34290" marB="34290"/>
                </a:tc>
                <a:tc>
                  <a:txBody>
                    <a:bodyPr/>
                    <a:lstStyle/>
                    <a:p>
                      <a:pPr algn="ctr"/>
                      <a:r>
                        <a:rPr lang="en-US" sz="1800" dirty="0" smtClean="0"/>
                        <a:t>519 (47%)</a:t>
                      </a:r>
                      <a:endParaRPr lang="en-US" sz="1800" dirty="0"/>
                    </a:p>
                  </a:txBody>
                  <a:tcPr marL="68580" marR="68580" marT="34290" marB="34290"/>
                </a:tc>
                <a:extLst>
                  <a:ext uri="{0D108BD9-81ED-4DB2-BD59-A6C34878D82A}">
                    <a16:rowId xmlns="" xmlns:a16="http://schemas.microsoft.com/office/drawing/2014/main" val="10002"/>
                  </a:ext>
                </a:extLst>
              </a:tr>
              <a:tr h="347660">
                <a:tc>
                  <a:txBody>
                    <a:bodyPr/>
                    <a:lstStyle/>
                    <a:p>
                      <a:r>
                        <a:rPr lang="en-US" sz="1800" dirty="0" smtClean="0"/>
                        <a:t>ADT (all transfers)</a:t>
                      </a:r>
                      <a:endParaRPr lang="en-US" sz="1800" dirty="0"/>
                    </a:p>
                  </a:txBody>
                  <a:tcPr marL="68580" marR="68580" marT="34290" marB="34290"/>
                </a:tc>
                <a:tc>
                  <a:txBody>
                    <a:bodyPr/>
                    <a:lstStyle/>
                    <a:p>
                      <a:pPr algn="ctr"/>
                      <a:r>
                        <a:rPr lang="en-US" sz="1800" dirty="0" smtClean="0"/>
                        <a:t>389</a:t>
                      </a:r>
                      <a:endParaRPr lang="en-US" sz="1800" dirty="0"/>
                    </a:p>
                  </a:txBody>
                  <a:tcPr marL="68580" marR="68580" marT="34290" marB="34290"/>
                </a:tc>
                <a:tc>
                  <a:txBody>
                    <a:bodyPr/>
                    <a:lstStyle/>
                    <a:p>
                      <a:pPr algn="ctr"/>
                      <a:r>
                        <a:rPr lang="en-US" sz="1800" dirty="0" smtClean="0"/>
                        <a:t>384 (99%)</a:t>
                      </a:r>
                      <a:endParaRPr lang="en-US" sz="1800" dirty="0"/>
                    </a:p>
                  </a:txBody>
                  <a:tcPr marL="68580" marR="68580" marT="34290" marB="34290"/>
                </a:tc>
                <a:tc>
                  <a:txBody>
                    <a:bodyPr/>
                    <a:lstStyle/>
                    <a:p>
                      <a:pPr algn="ctr"/>
                      <a:r>
                        <a:rPr lang="en-US" sz="1800" dirty="0" smtClean="0"/>
                        <a:t>339 (88%)</a:t>
                      </a:r>
                      <a:endParaRPr lang="en-US" sz="1800" dirty="0"/>
                    </a:p>
                  </a:txBody>
                  <a:tcPr marL="68580" marR="68580" marT="34290" marB="34290"/>
                </a:tc>
                <a:extLst>
                  <a:ext uri="{0D108BD9-81ED-4DB2-BD59-A6C34878D82A}">
                    <a16:rowId xmlns="" xmlns:a16="http://schemas.microsoft.com/office/drawing/2014/main" val="10003"/>
                  </a:ext>
                </a:extLst>
              </a:tr>
              <a:tr h="347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ADT Norco,</a:t>
                      </a:r>
                      <a:r>
                        <a:rPr lang="en-US" sz="1800" baseline="0" dirty="0" smtClean="0"/>
                        <a:t> Moreno Valley, RCC</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i="1" baseline="0" dirty="0" smtClean="0">
                          <a:solidFill>
                            <a:srgbClr val="EB7115"/>
                          </a:solidFill>
                        </a:rPr>
                        <a:t> RCC ONLY</a:t>
                      </a:r>
                      <a:endParaRPr lang="en-US" sz="1800" b="1" i="1" dirty="0" smtClean="0">
                        <a:solidFill>
                          <a:srgbClr val="EB7115"/>
                        </a:solidFill>
                      </a:endParaRPr>
                    </a:p>
                  </a:txBody>
                  <a:tcPr marL="68580" marR="68580" marT="34290" marB="34290"/>
                </a:tc>
                <a:tc>
                  <a:txBody>
                    <a:bodyPr/>
                    <a:lstStyle/>
                    <a:p>
                      <a:pPr algn="ctr"/>
                      <a:r>
                        <a:rPr lang="en-US" sz="1800" dirty="0" smtClean="0"/>
                        <a:t>89</a:t>
                      </a:r>
                    </a:p>
                    <a:p>
                      <a:pPr algn="ctr"/>
                      <a:r>
                        <a:rPr lang="en-US" sz="1800" b="1" i="1" dirty="0" smtClean="0">
                          <a:solidFill>
                            <a:srgbClr val="EB7115"/>
                          </a:solidFill>
                        </a:rPr>
                        <a:t>55</a:t>
                      </a:r>
                      <a:endParaRPr lang="en-US" sz="1800" b="1" i="1" dirty="0">
                        <a:solidFill>
                          <a:srgbClr val="EB7115"/>
                        </a:solidFill>
                      </a:endParaRPr>
                    </a:p>
                  </a:txBody>
                  <a:tcPr marL="68580" marR="68580" marT="34290" marB="34290"/>
                </a:tc>
                <a:tc>
                  <a:txBody>
                    <a:bodyPr/>
                    <a:lstStyle/>
                    <a:p>
                      <a:pPr algn="ctr"/>
                      <a:r>
                        <a:rPr lang="en-US" sz="1800" dirty="0" smtClean="0"/>
                        <a:t>89 (100%)</a:t>
                      </a:r>
                    </a:p>
                    <a:p>
                      <a:pPr algn="ctr"/>
                      <a:r>
                        <a:rPr lang="en-US" sz="1800" b="1" i="1" dirty="0" smtClean="0">
                          <a:solidFill>
                            <a:srgbClr val="EB7115"/>
                          </a:solidFill>
                        </a:rPr>
                        <a:t>55 (100%)</a:t>
                      </a:r>
                      <a:endParaRPr lang="en-US" sz="1800" b="1" i="1" dirty="0">
                        <a:solidFill>
                          <a:srgbClr val="EB7115"/>
                        </a:solidFill>
                      </a:endParaRPr>
                    </a:p>
                  </a:txBody>
                  <a:tcPr marL="68580" marR="68580" marT="34290" marB="34290"/>
                </a:tc>
                <a:tc>
                  <a:txBody>
                    <a:bodyPr/>
                    <a:lstStyle/>
                    <a:p>
                      <a:pPr algn="ctr"/>
                      <a:r>
                        <a:rPr lang="en-US" sz="1800" dirty="0" smtClean="0"/>
                        <a:t>89 (100%)</a:t>
                      </a:r>
                    </a:p>
                    <a:p>
                      <a:pPr algn="ctr"/>
                      <a:r>
                        <a:rPr lang="en-US" sz="1800" b="1" i="1" dirty="0" smtClean="0">
                          <a:solidFill>
                            <a:srgbClr val="EB7115"/>
                          </a:solidFill>
                        </a:rPr>
                        <a:t>55 (100%)</a:t>
                      </a:r>
                    </a:p>
                  </a:txBody>
                  <a:tcPr marL="68580" marR="68580" marT="34290" marB="34290"/>
                </a:tc>
                <a:extLst>
                  <a:ext uri="{0D108BD9-81ED-4DB2-BD59-A6C34878D82A}">
                    <a16:rowId xmlns="" xmlns:a16="http://schemas.microsoft.com/office/drawing/2014/main" val="10004"/>
                  </a:ext>
                </a:extLst>
              </a:tr>
            </a:tbl>
          </a:graphicData>
        </a:graphic>
      </p:graphicFrame>
      <p:pic>
        <p:nvPicPr>
          <p:cNvPr id="6"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8317" y="5730648"/>
            <a:ext cx="1828799" cy="914400"/>
          </a:xfrm>
          <a:prstGeom prst="rect">
            <a:avLst/>
          </a:prstGeom>
          <a:solidFill>
            <a:schemeClr val="bg2">
              <a:lumMod val="50000"/>
            </a:schemeClr>
          </a:solidFill>
        </p:spPr>
      </p:pic>
    </p:spTree>
    <p:extLst>
      <p:ext uri="{BB962C8B-B14F-4D97-AF65-F5344CB8AC3E}">
        <p14:creationId xmlns:p14="http://schemas.microsoft.com/office/powerpoint/2010/main" val="65674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077306"/>
            <a:ext cx="7886700" cy="590550"/>
          </a:xfrm>
        </p:spPr>
        <p:txBody>
          <a:bodyPr vert="horz" lIns="91440" tIns="45720" rIns="91440" bIns="45720" rtlCol="0" anchor="ctr">
            <a:noAutofit/>
          </a:bodyPr>
          <a:lstStyle/>
          <a:p>
            <a:pPr>
              <a:lnSpc>
                <a:spcPct val="90000"/>
              </a:lnSpc>
            </a:pPr>
            <a:r>
              <a:rPr lang="en-US" sz="3500" b="1" dirty="0">
                <a:blipFill>
                  <a:blip r:embed="rId3">
                    <a:extLst>
                      <a:ext uri="{28A0092B-C50C-407E-A947-70E740481C1C}">
                        <a14:useLocalDpi xmlns:a14="http://schemas.microsoft.com/office/drawing/2010/main" val="0"/>
                      </a:ext>
                    </a:extLst>
                  </a:blip>
                  <a:tile tx="6350" ty="-127000" sx="65000" sy="64000" flip="none" algn="tl"/>
                </a:blipFill>
              </a:rPr>
              <a:t>Current Students</a:t>
            </a:r>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517" y="5147072"/>
            <a:ext cx="1371599" cy="685800"/>
          </a:xfrm>
          <a:prstGeom prst="rect">
            <a:avLst/>
          </a:prstGeom>
        </p:spPr>
      </p:pic>
      <p:graphicFrame>
        <p:nvGraphicFramePr>
          <p:cNvPr id="3" name="Table 2"/>
          <p:cNvGraphicFramePr>
            <a:graphicFrameLocks noGrp="1"/>
          </p:cNvGraphicFramePr>
          <p:nvPr>
            <p:extLst/>
          </p:nvPr>
        </p:nvGraphicFramePr>
        <p:xfrm>
          <a:off x="1329859" y="2036408"/>
          <a:ext cx="6071403" cy="2263140"/>
        </p:xfrm>
        <a:graphic>
          <a:graphicData uri="http://schemas.openxmlformats.org/drawingml/2006/table">
            <a:tbl>
              <a:tblPr firstRow="1" bandRow="1">
                <a:tableStyleId>{5C22544A-7EE6-4342-B048-85BDC9FD1C3A}</a:tableStyleId>
              </a:tblPr>
              <a:tblGrid>
                <a:gridCol w="3414264">
                  <a:extLst>
                    <a:ext uri="{9D8B030D-6E8A-4147-A177-3AD203B41FA5}">
                      <a16:colId xmlns="" xmlns:a16="http://schemas.microsoft.com/office/drawing/2014/main" val="20000"/>
                    </a:ext>
                  </a:extLst>
                </a:gridCol>
                <a:gridCol w="2657139">
                  <a:extLst>
                    <a:ext uri="{9D8B030D-6E8A-4147-A177-3AD203B41FA5}">
                      <a16:colId xmlns="" xmlns:a16="http://schemas.microsoft.com/office/drawing/2014/main" val="20001"/>
                    </a:ext>
                  </a:extLst>
                </a:gridCol>
              </a:tblGrid>
              <a:tr h="342900">
                <a:tc>
                  <a:txBody>
                    <a:bodyPr/>
                    <a:lstStyle/>
                    <a:p>
                      <a:r>
                        <a:rPr lang="en-US" sz="1800" dirty="0" smtClean="0"/>
                        <a:t>Undergraduate</a:t>
                      </a:r>
                      <a:r>
                        <a:rPr lang="en-US" sz="1800" baseline="0" dirty="0" smtClean="0"/>
                        <a:t> Transfer Students (all cohorts)</a:t>
                      </a:r>
                      <a:endParaRPr lang="en-US" sz="1800" dirty="0"/>
                    </a:p>
                  </a:txBody>
                  <a:tcPr marL="68580" marR="68580" marT="34290" marB="34290"/>
                </a:tc>
                <a:tc>
                  <a:txBody>
                    <a:bodyPr/>
                    <a:lstStyle/>
                    <a:p>
                      <a:pPr algn="ctr"/>
                      <a:r>
                        <a:rPr lang="en-US" sz="1800" dirty="0" smtClean="0"/>
                        <a:t>Enrolled</a:t>
                      </a:r>
                      <a:r>
                        <a:rPr lang="en-US" sz="1800" baseline="0" dirty="0" smtClean="0"/>
                        <a:t> </a:t>
                      </a:r>
                      <a:r>
                        <a:rPr lang="en-US" sz="1800" dirty="0" smtClean="0"/>
                        <a:t>Fall 2017</a:t>
                      </a:r>
                      <a:endParaRPr lang="en-US" sz="1800" dirty="0"/>
                    </a:p>
                  </a:txBody>
                  <a:tcPr marL="68580" marR="68580" marT="34290" marB="34290"/>
                </a:tc>
                <a:extLst>
                  <a:ext uri="{0D108BD9-81ED-4DB2-BD59-A6C34878D82A}">
                    <a16:rowId xmlns="" xmlns:a16="http://schemas.microsoft.com/office/drawing/2014/main" val="10000"/>
                  </a:ext>
                </a:extLst>
              </a:tr>
              <a:tr h="342900">
                <a:tc>
                  <a:txBody>
                    <a:bodyPr/>
                    <a:lstStyle/>
                    <a:p>
                      <a:r>
                        <a:rPr lang="en-US" sz="1800" dirty="0" smtClean="0"/>
                        <a:t>All </a:t>
                      </a:r>
                      <a:r>
                        <a:rPr lang="en-US" sz="1800" baseline="0" dirty="0" smtClean="0"/>
                        <a:t>Transfers</a:t>
                      </a:r>
                      <a:endParaRPr lang="en-US" sz="1800" dirty="0"/>
                    </a:p>
                  </a:txBody>
                  <a:tcPr marL="68580" marR="68580" marT="34290" marB="34290"/>
                </a:tc>
                <a:tc>
                  <a:txBody>
                    <a:bodyPr/>
                    <a:lstStyle/>
                    <a:p>
                      <a:pPr algn="ctr"/>
                      <a:r>
                        <a:rPr lang="en-US" sz="1800" dirty="0" smtClean="0"/>
                        <a:t>6536</a:t>
                      </a:r>
                      <a:endParaRPr lang="en-US" sz="1800" dirty="0"/>
                    </a:p>
                  </a:txBody>
                  <a:tcPr marL="68580" marR="68580" marT="34290" marB="34290"/>
                </a:tc>
                <a:extLst>
                  <a:ext uri="{0D108BD9-81ED-4DB2-BD59-A6C34878D82A}">
                    <a16:rowId xmlns="" xmlns:a16="http://schemas.microsoft.com/office/drawing/2014/main" val="10001"/>
                  </a:ext>
                </a:extLst>
              </a:tr>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Norco,</a:t>
                      </a:r>
                      <a:r>
                        <a:rPr lang="en-US" sz="1800" baseline="0" dirty="0" smtClean="0"/>
                        <a:t> Moreno Valley, RCC</a:t>
                      </a:r>
                      <a:endParaRPr lang="en-US" sz="1800" dirty="0"/>
                    </a:p>
                  </a:txBody>
                  <a:tcPr marL="68580" marR="68580" marT="34290" marB="34290"/>
                </a:tc>
                <a:tc>
                  <a:txBody>
                    <a:bodyPr/>
                    <a:lstStyle/>
                    <a:p>
                      <a:pPr algn="ctr"/>
                      <a:r>
                        <a:rPr lang="en-US" sz="1800" dirty="0" smtClean="0"/>
                        <a:t>1393</a:t>
                      </a:r>
                      <a:endParaRPr lang="en-US" sz="1800" dirty="0"/>
                    </a:p>
                  </a:txBody>
                  <a:tcPr marL="68580" marR="68580" marT="34290" marB="34290"/>
                </a:tc>
                <a:extLst>
                  <a:ext uri="{0D108BD9-81ED-4DB2-BD59-A6C34878D82A}">
                    <a16:rowId xmlns="" xmlns:a16="http://schemas.microsoft.com/office/drawing/2014/main" val="10002"/>
                  </a:ext>
                </a:extLst>
              </a:tr>
              <a:tr h="342900">
                <a:tc>
                  <a:txBody>
                    <a:bodyPr/>
                    <a:lstStyle/>
                    <a:p>
                      <a:r>
                        <a:rPr lang="en-US" sz="1800" dirty="0" smtClean="0"/>
                        <a:t>ADT (from all colleges)</a:t>
                      </a:r>
                      <a:endParaRPr lang="en-US" sz="1800" dirty="0"/>
                    </a:p>
                  </a:txBody>
                  <a:tcPr marL="68580" marR="68580" marT="34290" marB="34290"/>
                </a:tc>
                <a:tc>
                  <a:txBody>
                    <a:bodyPr/>
                    <a:lstStyle/>
                    <a:p>
                      <a:pPr algn="ctr"/>
                      <a:r>
                        <a:rPr lang="en-US" sz="1800" dirty="0" smtClean="0"/>
                        <a:t>579</a:t>
                      </a:r>
                      <a:endParaRPr lang="en-US" sz="1800" dirty="0"/>
                    </a:p>
                  </a:txBody>
                  <a:tcPr marL="68580" marR="68580" marT="34290" marB="34290"/>
                </a:tc>
                <a:extLst>
                  <a:ext uri="{0D108BD9-81ED-4DB2-BD59-A6C34878D82A}">
                    <a16:rowId xmlns="" xmlns:a16="http://schemas.microsoft.com/office/drawing/2014/main" val="10003"/>
                  </a:ext>
                </a:extLst>
              </a:tr>
              <a:tr h="34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ADT Norco,</a:t>
                      </a:r>
                      <a:r>
                        <a:rPr lang="en-US" sz="1800" baseline="0" dirty="0" smtClean="0"/>
                        <a:t> Moreno Valley, RCC</a:t>
                      </a:r>
                      <a:endParaRPr lang="en-US" sz="1800" dirty="0" smtClean="0"/>
                    </a:p>
                  </a:txBody>
                  <a:tcPr marL="68580" marR="68580" marT="34290" marB="34290"/>
                </a:tc>
                <a:tc>
                  <a:txBody>
                    <a:bodyPr/>
                    <a:lstStyle/>
                    <a:p>
                      <a:pPr algn="ctr"/>
                      <a:r>
                        <a:rPr lang="en-US" sz="1800" dirty="0" smtClean="0"/>
                        <a:t>112</a:t>
                      </a:r>
                      <a:endParaRPr lang="en-US" sz="1800" dirty="0"/>
                    </a:p>
                  </a:txBody>
                  <a:tcPr marL="68580" marR="68580" marT="34290" marB="34290"/>
                </a:tc>
                <a:extLst>
                  <a:ext uri="{0D108BD9-81ED-4DB2-BD59-A6C34878D82A}">
                    <a16:rowId xmlns="" xmlns:a16="http://schemas.microsoft.com/office/drawing/2014/main" val="10004"/>
                  </a:ext>
                </a:extLst>
              </a:tr>
            </a:tbl>
          </a:graphicData>
        </a:graphic>
      </p:graphicFrame>
      <p:pic>
        <p:nvPicPr>
          <p:cNvPr id="5"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8317" y="5730648"/>
            <a:ext cx="1828799" cy="914400"/>
          </a:xfrm>
          <a:prstGeom prst="rect">
            <a:avLst/>
          </a:prstGeom>
          <a:solidFill>
            <a:schemeClr val="bg2">
              <a:lumMod val="50000"/>
            </a:schemeClr>
          </a:solidFill>
        </p:spPr>
      </p:pic>
    </p:spTree>
    <p:extLst>
      <p:ext uri="{BB962C8B-B14F-4D97-AF65-F5344CB8AC3E}">
        <p14:creationId xmlns:p14="http://schemas.microsoft.com/office/powerpoint/2010/main" val="384186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08807" cy="5392808"/>
          </a:xfrm>
          <a:solidFill>
            <a:schemeClr val="bg1"/>
          </a:solidFill>
        </p:spPr>
        <p:txBody>
          <a:bodyPr vert="horz" lIns="91440" tIns="45720" rIns="91440" bIns="45720" rtlCol="0" anchor="b" anchorCtr="0">
            <a:normAutofit/>
          </a:bodyPr>
          <a:lstStyle/>
          <a:p>
            <a:r>
              <a:rPr lang="en-US" sz="5400" dirty="0"/>
              <a:t>Target: </a:t>
            </a:r>
            <a:r>
              <a:rPr lang="en-US" sz="5400" dirty="0" smtClean="0"/>
              <a:t/>
            </a:r>
            <a:br>
              <a:rPr lang="en-US" sz="5400" dirty="0" smtClean="0"/>
            </a:br>
            <a:r>
              <a:rPr lang="en-US" sz="4400" i="1" dirty="0" smtClean="0"/>
              <a:t>Double </a:t>
            </a:r>
            <a:r>
              <a:rPr lang="en-US" sz="4400" i="1" dirty="0"/>
              <a:t>the number of RCCD transfer students to CSUSB over the next 5 years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26853"/>
            <a:ext cx="2209800" cy="1700510"/>
          </a:xfrm>
          <a:prstGeom prst="rect">
            <a:avLst/>
          </a:prstGeom>
        </p:spPr>
      </p:pic>
    </p:spTree>
    <p:extLst>
      <p:ext uri="{BB962C8B-B14F-4D97-AF65-F5344CB8AC3E}">
        <p14:creationId xmlns:p14="http://schemas.microsoft.com/office/powerpoint/2010/main" val="10079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54713" cy="5119743"/>
          </a:xfrm>
        </p:spPr>
        <p:txBody>
          <a:bodyPr/>
          <a:lstStyle/>
          <a:p>
            <a:r>
              <a:rPr lang="en-US" b="1" dirty="0"/>
              <a:t>So what are the barriers we have to address to make this work?</a:t>
            </a:r>
            <a:br>
              <a:rPr lang="en-US" b="1" dirty="0"/>
            </a:br>
            <a:endParaRPr lang="en-US" b="1" dirty="0"/>
          </a:p>
        </p:txBody>
      </p:sp>
    </p:spTree>
    <p:extLst>
      <p:ext uri="{BB962C8B-B14F-4D97-AF65-F5344CB8AC3E}">
        <p14:creationId xmlns:p14="http://schemas.microsoft.com/office/powerpoint/2010/main" val="30844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FBDF6CCD-91CE-2B47-9F84-A0CB4A68ECC3}"/>
              </a:ext>
            </a:extLst>
          </p:cNvPr>
          <p:cNvSpPr>
            <a:spLocks noGrp="1"/>
          </p:cNvSpPr>
          <p:nvPr>
            <p:ph type="body" sz="quarter" idx="12"/>
          </p:nvPr>
        </p:nvSpPr>
        <p:spPr/>
        <p:txBody>
          <a:bodyPr/>
          <a:lstStyle/>
          <a:p>
            <a:pPr marL="628650" indent="-514350">
              <a:spcBef>
                <a:spcPts val="0"/>
              </a:spcBef>
              <a:spcAft>
                <a:spcPts val="1800"/>
              </a:spcAft>
              <a:buClr>
                <a:schemeClr val="accent4"/>
              </a:buClr>
              <a:buFont typeface="+mj-lt"/>
              <a:buAutoNum type="arabicPeriod"/>
            </a:pPr>
            <a:r>
              <a:rPr lang="en-US" sz="2800" b="1" dirty="0"/>
              <a:t>Transfer paths unclear</a:t>
            </a:r>
          </a:p>
          <a:p>
            <a:pPr marL="628650" indent="-514350">
              <a:spcBef>
                <a:spcPts val="0"/>
              </a:spcBef>
              <a:spcAft>
                <a:spcPts val="1800"/>
              </a:spcAft>
              <a:buClr>
                <a:schemeClr val="accent4"/>
              </a:buClr>
              <a:buFont typeface="+mj-lt"/>
              <a:buAutoNum type="arabicPeriod"/>
            </a:pPr>
            <a:r>
              <a:rPr lang="en-US" sz="2800" b="1" dirty="0"/>
              <a:t>Inadequate advising and planning</a:t>
            </a:r>
          </a:p>
          <a:p>
            <a:pPr marL="628650" indent="-514350">
              <a:spcBef>
                <a:spcPts val="0"/>
              </a:spcBef>
              <a:spcAft>
                <a:spcPts val="1800"/>
              </a:spcAft>
              <a:buClr>
                <a:schemeClr val="accent4"/>
              </a:buClr>
              <a:buFont typeface="+mj-lt"/>
              <a:buAutoNum type="arabicPeriod"/>
            </a:pPr>
            <a:r>
              <a:rPr lang="en-US" sz="2800" b="1" dirty="0"/>
              <a:t>Lack of early momentum</a:t>
            </a:r>
          </a:p>
          <a:p>
            <a:pPr marL="628650" indent="-514350">
              <a:spcBef>
                <a:spcPts val="0"/>
              </a:spcBef>
              <a:spcAft>
                <a:spcPts val="1800"/>
              </a:spcAft>
              <a:buClr>
                <a:schemeClr val="accent4"/>
              </a:buClr>
              <a:buFont typeface="+mj-lt"/>
              <a:buAutoNum type="arabicPeriod"/>
            </a:pPr>
            <a:r>
              <a:rPr lang="en-US" sz="2800" b="1" dirty="0"/>
              <a:t>Students make progress, don’t transfer</a:t>
            </a:r>
          </a:p>
          <a:p>
            <a:pPr marL="628650" indent="-514350">
              <a:spcBef>
                <a:spcPts val="0"/>
              </a:spcBef>
              <a:spcAft>
                <a:spcPts val="1800"/>
              </a:spcAft>
              <a:buClr>
                <a:schemeClr val="accent4"/>
              </a:buClr>
              <a:buFont typeface="+mj-lt"/>
              <a:buAutoNum type="arabicPeriod"/>
            </a:pPr>
            <a:r>
              <a:rPr lang="en-US" sz="2800" b="1" dirty="0"/>
              <a:t>Credit </a:t>
            </a:r>
            <a:r>
              <a:rPr lang="en-US" sz="2800" b="1" dirty="0" smtClean="0"/>
              <a:t>loss</a:t>
            </a:r>
          </a:p>
          <a:p>
            <a:pPr marL="0" indent="0" algn="ctr">
              <a:spcBef>
                <a:spcPts val="0"/>
              </a:spcBef>
              <a:spcAft>
                <a:spcPts val="1800"/>
              </a:spcAft>
              <a:buNone/>
            </a:pPr>
            <a:r>
              <a:rPr lang="en-US" sz="1800" b="1" i="1" dirty="0" smtClean="0">
                <a:solidFill>
                  <a:schemeClr val="accent2">
                    <a:lumMod val="75000"/>
                  </a:schemeClr>
                </a:solidFill>
              </a:rPr>
              <a:t>We’ll focus on three of these today—1, 4, &amp; 5</a:t>
            </a:r>
            <a:endParaRPr lang="en-US" sz="1800" b="1" i="1" dirty="0">
              <a:solidFill>
                <a:schemeClr val="accent2">
                  <a:lumMod val="75000"/>
                </a:schemeClr>
              </a:solidFill>
            </a:endParaRPr>
          </a:p>
        </p:txBody>
      </p:sp>
      <p:sp>
        <p:nvSpPr>
          <p:cNvPr id="2" name="Title 1"/>
          <p:cNvSpPr>
            <a:spLocks noGrp="1"/>
          </p:cNvSpPr>
          <p:nvPr>
            <p:ph type="title"/>
          </p:nvPr>
        </p:nvSpPr>
        <p:spPr/>
        <p:txBody>
          <a:bodyPr/>
          <a:lstStyle/>
          <a:p>
            <a:r>
              <a:rPr lang="en-US" dirty="0"/>
              <a:t> </a:t>
            </a:r>
            <a:r>
              <a:rPr lang="en-US" sz="3600" b="1" dirty="0"/>
              <a:t>Barriers to Transfer Success</a:t>
            </a:r>
          </a:p>
        </p:txBody>
      </p:sp>
    </p:spTree>
    <p:extLst>
      <p:ext uri="{BB962C8B-B14F-4D97-AF65-F5344CB8AC3E}">
        <p14:creationId xmlns:p14="http://schemas.microsoft.com/office/powerpoint/2010/main" val="230733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0D6F12-304D-C145-90A0-DAD594CEEDF4}"/>
              </a:ext>
            </a:extLst>
          </p:cNvPr>
          <p:cNvSpPr>
            <a:spLocks noGrp="1"/>
          </p:cNvSpPr>
          <p:nvPr>
            <p:ph type="title"/>
          </p:nvPr>
        </p:nvSpPr>
        <p:spPr/>
        <p:txBody>
          <a:bodyPr>
            <a:normAutofit fontScale="90000"/>
          </a:bodyPr>
          <a:lstStyle/>
          <a:p>
            <a:r>
              <a:rPr lang="en-US" dirty="0">
                <a:solidFill>
                  <a:schemeClr val="tx2"/>
                </a:solidFill>
              </a:rPr>
              <a:t>Transfer Success Barriers</a:t>
            </a:r>
          </a:p>
        </p:txBody>
      </p:sp>
      <p:sp>
        <p:nvSpPr>
          <p:cNvPr id="3" name="Text Placeholder 2">
            <a:extLst>
              <a:ext uri="{FF2B5EF4-FFF2-40B4-BE49-F238E27FC236}">
                <a16:creationId xmlns="" xmlns:a16="http://schemas.microsoft.com/office/drawing/2014/main" id="{1513513F-2E2F-8849-95D4-4F56ED2DB1A2}"/>
              </a:ext>
            </a:extLst>
          </p:cNvPr>
          <p:cNvSpPr>
            <a:spLocks noGrp="1"/>
          </p:cNvSpPr>
          <p:nvPr>
            <p:ph type="body" idx="1"/>
          </p:nvPr>
        </p:nvSpPr>
        <p:spPr/>
        <p:txBody>
          <a:bodyPr/>
          <a:lstStyle/>
          <a:p>
            <a:r>
              <a:rPr lang="en-US" dirty="0">
                <a:solidFill>
                  <a:schemeClr val="tx2"/>
                </a:solidFill>
              </a:rPr>
              <a:t>Transfer Paths Unclear</a:t>
            </a:r>
          </a:p>
        </p:txBody>
      </p:sp>
    </p:spTree>
    <p:extLst>
      <p:ext uri="{BB962C8B-B14F-4D97-AF65-F5344CB8AC3E}">
        <p14:creationId xmlns:p14="http://schemas.microsoft.com/office/powerpoint/2010/main" val="448590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391828" y="470362"/>
            <a:ext cx="8366125" cy="535531"/>
          </a:xfrm>
        </p:spPr>
        <p:txBody>
          <a:bodyPr anchor="t">
            <a:normAutofit fontScale="90000"/>
          </a:bodyPr>
          <a:lstStyle/>
          <a:p>
            <a:pPr eaLnBrk="1" hangingPunct="1">
              <a:spcAft>
                <a:spcPts val="2400"/>
              </a:spcAft>
              <a:defRPr/>
            </a:pPr>
            <a:r>
              <a:rPr lang="en-US" sz="3400" b="1" dirty="0">
                <a:solidFill>
                  <a:srgbClr val="141313"/>
                </a:solidFill>
                <a:latin typeface="+mn-lt"/>
              </a:rPr>
              <a:t>Website Exercise</a:t>
            </a:r>
          </a:p>
        </p:txBody>
      </p:sp>
      <p:sp>
        <p:nvSpPr>
          <p:cNvPr id="14" name="Content Placeholder 1"/>
          <p:cNvSpPr txBox="1">
            <a:spLocks/>
          </p:cNvSpPr>
          <p:nvPr/>
        </p:nvSpPr>
        <p:spPr>
          <a:xfrm>
            <a:off x="357716" y="1196341"/>
            <a:ext cx="8633883" cy="1694721"/>
          </a:xfrm>
          <a:prstGeom prst="rect">
            <a:avLst/>
          </a:prstGeom>
        </p:spPr>
        <p:txBody>
          <a:bodyPr/>
          <a:lstStyle>
            <a:lvl1pPr marL="169863" indent="-169863" algn="l" rtl="0" eaLnBrk="0" fontAlgn="base" hangingPunct="0">
              <a:spcBef>
                <a:spcPct val="20000"/>
              </a:spcBef>
              <a:spcAft>
                <a:spcPct val="0"/>
              </a:spcAft>
              <a:buClr>
                <a:schemeClr val="bg2"/>
              </a:buClr>
              <a:buChar char="•"/>
              <a:defRPr>
                <a:solidFill>
                  <a:srgbClr val="141313"/>
                </a:solidFill>
                <a:latin typeface="+mn-lt"/>
                <a:ea typeface="+mn-ea"/>
                <a:cs typeface="+mn-cs"/>
              </a:defRPr>
            </a:lvl1pPr>
            <a:lvl2pPr marL="568325" indent="-222250" algn="l" rtl="0" eaLnBrk="0" fontAlgn="base" hangingPunct="0">
              <a:spcBef>
                <a:spcPct val="20000"/>
              </a:spcBef>
              <a:spcAft>
                <a:spcPct val="0"/>
              </a:spcAft>
              <a:buClr>
                <a:schemeClr val="bg2"/>
              </a:buClr>
              <a:buChar char="–"/>
              <a:defRPr>
                <a:solidFill>
                  <a:srgbClr val="141313"/>
                </a:solidFill>
                <a:latin typeface="+mn-lt"/>
                <a:ea typeface="+mn-ea"/>
              </a:defRPr>
            </a:lvl2pPr>
            <a:lvl3pPr marL="741363" indent="-173038" algn="l" rtl="0" eaLnBrk="0" fontAlgn="base" hangingPunct="0">
              <a:spcBef>
                <a:spcPct val="20000"/>
              </a:spcBef>
              <a:spcAft>
                <a:spcPct val="0"/>
              </a:spcAft>
              <a:buClr>
                <a:schemeClr val="bg2"/>
              </a:buClr>
              <a:buChar char="•"/>
              <a:defRPr sz="1600">
                <a:solidFill>
                  <a:srgbClr val="141313"/>
                </a:solidFill>
                <a:latin typeface="+mn-lt"/>
                <a:ea typeface="+mn-ea"/>
              </a:defRPr>
            </a:lvl3pPr>
            <a:lvl4pPr marL="914400" indent="-173038" algn="l" rtl="0" eaLnBrk="0" fontAlgn="base" hangingPunct="0">
              <a:spcBef>
                <a:spcPct val="20000"/>
              </a:spcBef>
              <a:spcAft>
                <a:spcPct val="0"/>
              </a:spcAft>
              <a:buClr>
                <a:schemeClr val="bg2"/>
              </a:buClr>
              <a:buChar char="–"/>
              <a:defRPr sz="1600">
                <a:solidFill>
                  <a:srgbClr val="141313"/>
                </a:solidFill>
                <a:latin typeface="+mn-lt"/>
                <a:ea typeface="+mn-ea"/>
              </a:defRPr>
            </a:lvl4pPr>
            <a:lvl5pPr marL="1087438" indent="-173038" algn="l" rtl="0" eaLnBrk="0" fontAlgn="base" hangingPunct="0">
              <a:spcBef>
                <a:spcPct val="20000"/>
              </a:spcBef>
              <a:spcAft>
                <a:spcPct val="0"/>
              </a:spcAft>
              <a:buClr>
                <a:schemeClr val="bg2"/>
              </a:buClr>
              <a:buChar char="»"/>
              <a:tabLst>
                <a:tab pos="1087438" algn="l"/>
              </a:tabLst>
              <a:defRPr sz="1400">
                <a:solidFill>
                  <a:srgbClr val="141313"/>
                </a:solidFill>
                <a:latin typeface="+mn-lt"/>
                <a:ea typeface="+mn-ea"/>
              </a:defRPr>
            </a:lvl5pPr>
            <a:lvl6pPr marL="2455863" indent="-169863" algn="l" rtl="0" fontAlgn="base">
              <a:spcBef>
                <a:spcPct val="20000"/>
              </a:spcBef>
              <a:spcAft>
                <a:spcPct val="0"/>
              </a:spcAft>
              <a:buClr>
                <a:schemeClr val="accent1"/>
              </a:buClr>
              <a:buChar char="»"/>
              <a:defRPr sz="1400">
                <a:solidFill>
                  <a:srgbClr val="00539B"/>
                </a:solidFill>
                <a:latin typeface="+mn-lt"/>
                <a:ea typeface="+mn-ea"/>
              </a:defRPr>
            </a:lvl6pPr>
            <a:lvl7pPr marL="2913063" indent="-169863" algn="l" rtl="0" fontAlgn="base">
              <a:spcBef>
                <a:spcPct val="20000"/>
              </a:spcBef>
              <a:spcAft>
                <a:spcPct val="0"/>
              </a:spcAft>
              <a:buClr>
                <a:schemeClr val="accent1"/>
              </a:buClr>
              <a:buChar char="»"/>
              <a:defRPr sz="1400">
                <a:solidFill>
                  <a:srgbClr val="00539B"/>
                </a:solidFill>
                <a:latin typeface="+mn-lt"/>
                <a:ea typeface="+mn-ea"/>
              </a:defRPr>
            </a:lvl7pPr>
            <a:lvl8pPr marL="3370263" indent="-169863" algn="l" rtl="0" fontAlgn="base">
              <a:spcBef>
                <a:spcPct val="20000"/>
              </a:spcBef>
              <a:spcAft>
                <a:spcPct val="0"/>
              </a:spcAft>
              <a:buClr>
                <a:schemeClr val="accent1"/>
              </a:buClr>
              <a:buChar char="»"/>
              <a:defRPr sz="1400">
                <a:solidFill>
                  <a:srgbClr val="00539B"/>
                </a:solidFill>
                <a:latin typeface="+mn-lt"/>
                <a:ea typeface="+mn-ea"/>
              </a:defRPr>
            </a:lvl8pPr>
            <a:lvl9pPr marL="3827463" indent="-169863" algn="l" rtl="0" fontAlgn="base">
              <a:spcBef>
                <a:spcPct val="20000"/>
              </a:spcBef>
              <a:spcAft>
                <a:spcPct val="0"/>
              </a:spcAft>
              <a:buClr>
                <a:schemeClr val="accent1"/>
              </a:buClr>
              <a:buChar char="»"/>
              <a:defRPr sz="1400">
                <a:solidFill>
                  <a:srgbClr val="00539B"/>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E7E6E6"/>
              </a:buClr>
              <a:buSzTx/>
              <a:buFontTx/>
              <a:buNone/>
              <a:tabLst/>
              <a:defRPr/>
            </a:pPr>
            <a:r>
              <a:rPr kumimoji="0" lang="en-US" sz="2000" b="1" i="0" u="none" strike="noStrike" kern="1200" cap="none" spc="0" normalizeH="0" baseline="0" noProof="0" dirty="0">
                <a:ln>
                  <a:noFill/>
                </a:ln>
                <a:solidFill>
                  <a:schemeClr val="accent2">
                    <a:lumMod val="75000"/>
                  </a:schemeClr>
                </a:solidFill>
                <a:effectLst/>
                <a:uLnTx/>
                <a:uFillTx/>
                <a:latin typeface="Arial"/>
                <a:ea typeface="ヒラギノ角ゴ Pro W3"/>
              </a:rPr>
              <a:t>Imagine you are a student about to register for classes at your community college. </a:t>
            </a:r>
          </a:p>
          <a:p>
            <a:pPr marL="0" marR="0" lvl="0" indent="0" algn="l" defTabSz="914400" rtl="0" eaLnBrk="0" fontAlgn="base" latinLnBrk="0" hangingPunct="0">
              <a:lnSpc>
                <a:spcPct val="100000"/>
              </a:lnSpc>
              <a:spcBef>
                <a:spcPct val="20000"/>
              </a:spcBef>
              <a:spcAft>
                <a:spcPct val="0"/>
              </a:spcAft>
              <a:buClr>
                <a:srgbClr val="E7E6E6"/>
              </a:buClr>
              <a:buSzTx/>
              <a:buFontTx/>
              <a:buNone/>
              <a:tabLst/>
              <a:defRPr/>
            </a:pPr>
            <a:r>
              <a:rPr kumimoji="0" lang="en-US" sz="1600" b="0" i="0" u="none" strike="noStrike" kern="1200" cap="none" spc="0" normalizeH="0" baseline="0" noProof="0" dirty="0">
                <a:ln>
                  <a:noFill/>
                </a:ln>
                <a:solidFill>
                  <a:srgbClr val="141313"/>
                </a:solidFill>
                <a:effectLst/>
                <a:uLnTx/>
                <a:uFillTx/>
                <a:latin typeface="Arial"/>
                <a:ea typeface="ヒラギノ角ゴ Pro W3"/>
              </a:rPr>
              <a:t>You want to study biosciences and transfer to a local four-year university. Go to </a:t>
            </a:r>
            <a:r>
              <a:rPr kumimoji="0" lang="en-US" sz="1600" b="1" i="0" u="none" strike="noStrike" kern="1200" cap="none" spc="0" normalizeH="0" baseline="0" noProof="0" dirty="0">
                <a:ln>
                  <a:noFill/>
                </a:ln>
                <a:solidFill>
                  <a:srgbClr val="141313"/>
                </a:solidFill>
                <a:effectLst/>
                <a:uLnTx/>
                <a:uFillTx/>
                <a:latin typeface="Arial"/>
                <a:ea typeface="ヒラギノ角ゴ Pro W3"/>
              </a:rPr>
              <a:t>YOUR COLLEGE’S </a:t>
            </a:r>
            <a:r>
              <a:rPr kumimoji="0" lang="en-US" sz="1600" b="0" i="0" u="none" strike="noStrike" kern="1200" cap="none" spc="0" normalizeH="0" baseline="0" noProof="0" dirty="0">
                <a:ln>
                  <a:noFill/>
                </a:ln>
                <a:solidFill>
                  <a:srgbClr val="141313"/>
                </a:solidFill>
                <a:effectLst/>
                <a:uLnTx/>
                <a:uFillTx/>
                <a:latin typeface="Arial"/>
                <a:ea typeface="ヒラギノ角ゴ Pro W3"/>
              </a:rPr>
              <a:t>website, and find the information that you need to select your courses and transfer successfully. Try to figure out what courses you will need to in order to transfer and enter a biosciences program at the four-year institution. </a:t>
            </a:r>
          </a:p>
          <a:p>
            <a:pPr marL="0" marR="0" lvl="0" indent="0" algn="l" defTabSz="914400" rtl="0" eaLnBrk="0" fontAlgn="base" latinLnBrk="0" hangingPunct="0">
              <a:lnSpc>
                <a:spcPct val="100000"/>
              </a:lnSpc>
              <a:spcBef>
                <a:spcPct val="20000"/>
              </a:spcBef>
              <a:spcAft>
                <a:spcPct val="0"/>
              </a:spcAft>
              <a:buClr>
                <a:srgbClr val="E7E6E6"/>
              </a:buClr>
              <a:buSzTx/>
              <a:buFontTx/>
              <a:buNone/>
              <a:tabLst/>
              <a:defRPr/>
            </a:pPr>
            <a:endParaRPr kumimoji="0" lang="en-US" sz="1000" b="0" i="0" u="none" strike="noStrike" kern="1200" cap="none" spc="0" normalizeH="0" baseline="0" noProof="0" dirty="0">
              <a:ln>
                <a:noFill/>
              </a:ln>
              <a:solidFill>
                <a:srgbClr val="141313"/>
              </a:solidFill>
              <a:effectLst/>
              <a:uLnTx/>
              <a:uFillTx/>
              <a:latin typeface="Arial"/>
              <a:ea typeface="ヒラギノ角ゴ Pro W3"/>
            </a:endParaRPr>
          </a:p>
          <a:p>
            <a:pPr marL="0" marR="0" lvl="0" indent="0" algn="l" defTabSz="914400" rtl="0" eaLnBrk="0" fontAlgn="base" latinLnBrk="0" hangingPunct="0">
              <a:lnSpc>
                <a:spcPct val="100000"/>
              </a:lnSpc>
              <a:spcBef>
                <a:spcPct val="20000"/>
              </a:spcBef>
              <a:spcAft>
                <a:spcPct val="0"/>
              </a:spcAft>
              <a:buClr>
                <a:srgbClr val="E7E6E6"/>
              </a:buClr>
              <a:buSzTx/>
              <a:buFontTx/>
              <a:buNone/>
              <a:tabLst/>
              <a:defRPr/>
            </a:pPr>
            <a:r>
              <a:rPr kumimoji="0" lang="en-US" sz="1800" b="1" i="0" u="none" strike="noStrike" kern="1200" cap="none" spc="0" normalizeH="0" baseline="0" noProof="0" dirty="0">
                <a:ln>
                  <a:noFill/>
                </a:ln>
                <a:solidFill>
                  <a:schemeClr val="accent2">
                    <a:lumMod val="75000"/>
                  </a:schemeClr>
                </a:solidFill>
                <a:effectLst/>
                <a:uLnTx/>
                <a:uFillTx/>
                <a:latin typeface="Arial"/>
                <a:ea typeface="ヒラギノ角ゴ Pro W3"/>
              </a:rPr>
              <a:t>Think about the following questions AS THE STUDENT:</a:t>
            </a:r>
          </a:p>
        </p:txBody>
      </p:sp>
      <p:sp>
        <p:nvSpPr>
          <p:cNvPr id="2" name="Rectangle 1"/>
          <p:cNvSpPr/>
          <p:nvPr/>
        </p:nvSpPr>
        <p:spPr>
          <a:xfrm>
            <a:off x="723900" y="3387298"/>
            <a:ext cx="8267699" cy="2993826"/>
          </a:xfrm>
          <a:prstGeom prst="rect">
            <a:avLst/>
          </a:prstGeom>
        </p:spPr>
        <p:txBody>
          <a:bodyPr wrap="square">
            <a:spAutoFit/>
          </a:bodyPr>
          <a:lstStyle/>
          <a:p>
            <a:pPr marL="456727" marR="0" lvl="1" indent="0" algn="l" defTabSz="914400" rtl="0" eaLnBrk="0" fontAlgn="base" latinLnBrk="0" hangingPunct="0">
              <a:lnSpc>
                <a:spcPct val="100000"/>
              </a:lnSpc>
              <a:spcBef>
                <a:spcPct val="0"/>
              </a:spcBef>
              <a:spcAft>
                <a:spcPct val="0"/>
              </a:spcAft>
              <a:buClr>
                <a:srgbClr val="E7E6E6"/>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ヒラギノ角ゴ Pro W3" charset="-128"/>
              </a:rPr>
              <a:t>Getting Off on the Right Start</a:t>
            </a:r>
            <a:r>
              <a:rPr kumimoji="0" lang="en-US" sz="1600" b="0" i="0" u="none" strike="noStrike" kern="1200" cap="none" spc="0" normalizeH="0" baseline="0" noProof="0" dirty="0">
                <a:ln>
                  <a:noFill/>
                </a:ln>
                <a:solidFill>
                  <a:srgbClr val="3B73B9"/>
                </a:solidFill>
                <a:effectLst/>
                <a:uLnTx/>
                <a:uFillTx/>
                <a:latin typeface="Arial" charset="0"/>
                <a:ea typeface="ヒラギノ角ゴ Pro W3" charset="-128"/>
              </a:rPr>
              <a:t>: </a:t>
            </a:r>
            <a:r>
              <a:rPr kumimoji="0" lang="en-US" sz="1600" b="0" i="0" u="none" strike="noStrike" kern="1200" cap="none" spc="0" normalizeH="0" baseline="0" noProof="0" dirty="0">
                <a:ln>
                  <a:noFill/>
                </a:ln>
                <a:solidFill>
                  <a:srgbClr val="000000"/>
                </a:solidFill>
                <a:effectLst/>
                <a:uLnTx/>
                <a:uFillTx/>
                <a:latin typeface="Arial" charset="0"/>
                <a:ea typeface="ヒラギノ角ゴ Pro W3" charset="-128"/>
              </a:rPr>
              <a:t>What biosciences programs are available at nearby universities?  What career options are available to you after you transfer and complete the degree? What do salaries look like for these career options? Is this information available to you on either website?</a:t>
            </a:r>
          </a:p>
          <a:p>
            <a:pPr marL="456727" marR="0" lvl="1" indent="0" algn="l" defTabSz="914400" rtl="0" eaLnBrk="0" fontAlgn="base" latinLnBrk="0" hangingPunct="0">
              <a:lnSpc>
                <a:spcPct val="100000"/>
              </a:lnSpc>
              <a:spcBef>
                <a:spcPct val="0"/>
              </a:spcBef>
              <a:spcAft>
                <a:spcPct val="0"/>
              </a:spcAft>
              <a:buClr>
                <a:srgbClr val="E7E6E6"/>
              </a:buClr>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ヒラギノ角ゴ Pro W3" charset="-128"/>
            </a:endParaRPr>
          </a:p>
          <a:p>
            <a:pPr marL="456727" marR="0" lvl="1" indent="0" algn="l" defTabSz="914400" rtl="0" eaLnBrk="0" fontAlgn="base" latinLnBrk="0" hangingPunct="0">
              <a:lnSpc>
                <a:spcPct val="100000"/>
              </a:lnSpc>
              <a:spcBef>
                <a:spcPct val="0"/>
              </a:spcBef>
              <a:spcAft>
                <a:spcPct val="0"/>
              </a:spcAft>
              <a:buClr>
                <a:srgbClr val="E7E6E6"/>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ヒラギノ角ゴ Pro W3" charset="-128"/>
              </a:rPr>
              <a:t>Planning for Program Requirements</a:t>
            </a:r>
            <a:r>
              <a:rPr kumimoji="0" lang="en-US" sz="1600" b="0" i="0" u="none" strike="noStrike" kern="1200" cap="none" spc="0" normalizeH="0" baseline="0" noProof="0" dirty="0">
                <a:ln>
                  <a:noFill/>
                </a:ln>
                <a:solidFill>
                  <a:srgbClr val="000000"/>
                </a:solidFill>
                <a:effectLst/>
                <a:uLnTx/>
                <a:uFillTx/>
                <a:latin typeface="Arial" charset="0"/>
                <a:ea typeface="ヒラギノ角ゴ Pro W3" charset="-128"/>
              </a:rPr>
              <a:t>: What are the requirements for admission to the university’s biosciences programs? What classes will the student need to take at </a:t>
            </a:r>
            <a:r>
              <a:rPr kumimoji="0" lang="en-US" sz="1600" b="1" i="0" u="none" strike="noStrike" kern="1200" cap="none" spc="0" normalizeH="0" baseline="0" noProof="0" dirty="0">
                <a:ln>
                  <a:noFill/>
                </a:ln>
                <a:solidFill>
                  <a:srgbClr val="000000"/>
                </a:solidFill>
                <a:effectLst/>
                <a:uLnTx/>
                <a:uFillTx/>
                <a:latin typeface="Arial" charset="0"/>
                <a:ea typeface="ヒラギノ角ゴ Pro W3" charset="-128"/>
              </a:rPr>
              <a:t>YOUR COLLEGE </a:t>
            </a:r>
            <a:r>
              <a:rPr kumimoji="0" lang="en-US" sz="1600" b="0" i="0" u="none" strike="noStrike" kern="1200" cap="none" spc="0" normalizeH="0" baseline="0" noProof="0" dirty="0">
                <a:ln>
                  <a:noFill/>
                </a:ln>
                <a:solidFill>
                  <a:srgbClr val="000000"/>
                </a:solidFill>
                <a:effectLst/>
                <a:uLnTx/>
                <a:uFillTx/>
                <a:latin typeface="Arial" charset="0"/>
                <a:ea typeface="ヒラギノ角ゴ Pro W3" charset="-128"/>
              </a:rPr>
              <a:t>if you want to transfer into a bioscience program at the university? How easy or difficult was it to find this information? How many clicks did it take?</a:t>
            </a:r>
          </a:p>
          <a:p>
            <a:pPr marL="456727" marR="0" lvl="1" indent="0" algn="l" defTabSz="914400" rtl="0" eaLnBrk="0" fontAlgn="base" latinLnBrk="0" hangingPunct="0">
              <a:lnSpc>
                <a:spcPct val="100000"/>
              </a:lnSpc>
              <a:spcBef>
                <a:spcPct val="0"/>
              </a:spcBef>
              <a:spcAft>
                <a:spcPct val="0"/>
              </a:spcAft>
              <a:buClr>
                <a:srgbClr val="E7E6E6"/>
              </a:buClr>
              <a:buSzTx/>
              <a:buFontTx/>
              <a:buNone/>
              <a:tabLst/>
              <a:defRPr/>
            </a:pPr>
            <a:endParaRPr kumimoji="0" lang="en-US" sz="1600" b="1" i="0" u="none" strike="noStrike" kern="1200" cap="none" spc="0" normalizeH="0" baseline="0" noProof="0" dirty="0">
              <a:ln>
                <a:noFill/>
              </a:ln>
              <a:solidFill>
                <a:srgbClr val="6C206B"/>
              </a:solidFill>
              <a:effectLst/>
              <a:uLnTx/>
              <a:uFillTx/>
              <a:latin typeface="Arial" charset="0"/>
              <a:ea typeface="ヒラギノ角ゴ Pro W3" charset="-128"/>
            </a:endParaRPr>
          </a:p>
          <a:p>
            <a:pPr marL="456727" marR="0" lvl="1" indent="0" algn="l" defTabSz="914400" rtl="0" eaLnBrk="0" fontAlgn="base" latinLnBrk="0" hangingPunct="0">
              <a:lnSpc>
                <a:spcPct val="100000"/>
              </a:lnSpc>
              <a:spcBef>
                <a:spcPct val="0"/>
              </a:spcBef>
              <a:spcAft>
                <a:spcPct val="0"/>
              </a:spcAft>
              <a:buClr>
                <a:srgbClr val="E7E6E6"/>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ヒラギノ角ゴ Pro W3" charset="-128"/>
              </a:rPr>
              <a:t>Locating In-Person Help</a:t>
            </a:r>
            <a:r>
              <a:rPr kumimoji="0" lang="en-US" sz="1600" b="1" i="0" u="none" strike="noStrike" kern="1200" cap="none" spc="0" normalizeH="0" baseline="0" noProof="0" dirty="0">
                <a:ln>
                  <a:noFill/>
                </a:ln>
                <a:solidFill>
                  <a:srgbClr val="3B73B9"/>
                </a:solidFill>
                <a:effectLst/>
                <a:uLnTx/>
                <a:uFillTx/>
                <a:latin typeface="Arial" charset="0"/>
                <a:ea typeface="ヒラギノ角ゴ Pro W3" charset="-128"/>
              </a:rPr>
              <a:t>: </a:t>
            </a:r>
            <a:r>
              <a:rPr kumimoji="0" lang="en-US" sz="1600" b="0" i="0" u="none" strike="noStrike" kern="1200" cap="none" spc="0" normalizeH="0" baseline="0" noProof="0" dirty="0">
                <a:ln>
                  <a:noFill/>
                </a:ln>
                <a:solidFill>
                  <a:srgbClr val="000000"/>
                </a:solidFill>
                <a:effectLst/>
                <a:uLnTx/>
                <a:uFillTx/>
                <a:latin typeface="Arial" charset="0"/>
                <a:ea typeface="ヒラギノ角ゴ Pro W3" charset="-128"/>
              </a:rPr>
              <a:t>Who would you need to go at </a:t>
            </a:r>
            <a:r>
              <a:rPr kumimoji="0" lang="en-US" sz="1600" b="1" i="0" u="none" strike="noStrike" kern="1200" cap="none" spc="0" normalizeH="0" baseline="0" noProof="0" dirty="0">
                <a:ln>
                  <a:noFill/>
                </a:ln>
                <a:solidFill>
                  <a:srgbClr val="000000"/>
                </a:solidFill>
                <a:effectLst/>
                <a:uLnTx/>
                <a:uFillTx/>
                <a:latin typeface="Arial" charset="0"/>
                <a:ea typeface="ヒラギノ角ゴ Pro W3" charset="-128"/>
              </a:rPr>
              <a:t>YOUR COLLEGE </a:t>
            </a:r>
            <a:r>
              <a:rPr kumimoji="0" lang="en-US" sz="1600" b="0" i="0" u="none" strike="noStrike" kern="1200" cap="none" spc="0" normalizeH="0" baseline="0" noProof="0" dirty="0">
                <a:ln>
                  <a:noFill/>
                </a:ln>
                <a:solidFill>
                  <a:srgbClr val="000000"/>
                </a:solidFill>
                <a:effectLst/>
                <a:uLnTx/>
                <a:uFillTx/>
                <a:latin typeface="Arial" charset="0"/>
                <a:ea typeface="ヒラギノ角ゴ Pro W3" charset="-128"/>
              </a:rPr>
              <a:t>to get information on transfer in bioscience? Where would you go to on your campus to find that person? How easy or difficult was it to find this information on your website?</a:t>
            </a:r>
            <a:endParaRPr kumimoji="0" lang="en-US" sz="1800" b="0" i="0" u="none" strike="noStrike" kern="1200" cap="none" spc="0" normalizeH="0" baseline="0" noProof="0" dirty="0">
              <a:ln>
                <a:noFill/>
              </a:ln>
              <a:solidFill>
                <a:srgbClr val="000000"/>
              </a:solidFill>
              <a:effectLst/>
              <a:uLnTx/>
              <a:uFillTx/>
              <a:latin typeface="Arial" charset="0"/>
              <a:ea typeface="ヒラギノ角ゴ Pro W3"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17" y="4524785"/>
            <a:ext cx="652231" cy="7659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468" y="3385500"/>
            <a:ext cx="879255" cy="6400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766" y="5747065"/>
            <a:ext cx="659542" cy="640080"/>
          </a:xfrm>
          <a:prstGeom prst="rect">
            <a:avLst/>
          </a:prstGeom>
        </p:spPr>
      </p:pic>
    </p:spTree>
    <p:extLst>
      <p:ext uri="{BB962C8B-B14F-4D97-AF65-F5344CB8AC3E}">
        <p14:creationId xmlns:p14="http://schemas.microsoft.com/office/powerpoint/2010/main" val="14710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nt-Up Arrow 1"/>
          <p:cNvSpPr/>
          <p:nvPr/>
        </p:nvSpPr>
        <p:spPr bwMode="auto">
          <a:xfrm rot="5400000">
            <a:off x="5071229" y="5674600"/>
            <a:ext cx="489849" cy="788623"/>
          </a:xfrm>
          <a:prstGeom prst="bentUpArrow">
            <a:avLst>
              <a:gd name="adj1" fmla="val 23147"/>
              <a:gd name="adj2" fmla="val 23699"/>
              <a:gd name="adj3" fmla="val 28704"/>
            </a:avLst>
          </a:prstGeom>
          <a:solidFill>
            <a:srgbClr val="CE3D2B">
              <a:alpha val="80000"/>
            </a:srgb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0876" tIns="45439" rIns="90876" bIns="45439"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charset="-128"/>
            </a:endParaRPr>
          </a:p>
        </p:txBody>
      </p:sp>
      <p:sp>
        <p:nvSpPr>
          <p:cNvPr id="5" name="Rectangle 4"/>
          <p:cNvSpPr/>
          <p:nvPr/>
        </p:nvSpPr>
        <p:spPr>
          <a:xfrm>
            <a:off x="2856794" y="1752718"/>
            <a:ext cx="184719" cy="430883"/>
          </a:xfrm>
          <a:prstGeom prst="rect">
            <a:avLst/>
          </a:prstGeom>
        </p:spPr>
        <p:txBody>
          <a:bodyPr wrap="none" lIns="90876" tIns="45439" rIns="90876" bIns="4543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kumimoji="0" lang="en-US" sz="2200" b="1" i="0" u="none" strike="noStrike" kern="1200" cap="none" spc="0" normalizeH="0" baseline="0" noProof="0" dirty="0">
              <a:ln>
                <a:noFill/>
              </a:ln>
              <a:solidFill>
                <a:srgbClr val="000000"/>
              </a:solidFill>
              <a:effectLst/>
              <a:uLnTx/>
              <a:uFillTx/>
              <a:latin typeface="Arial"/>
              <a:ea typeface="ヒラギノ角ゴ Pro W3"/>
              <a:cs typeface="ヒラギノ角ゴ Pro W3"/>
            </a:endParaRPr>
          </a:p>
        </p:txBody>
      </p:sp>
      <p:graphicFrame>
        <p:nvGraphicFramePr>
          <p:cNvPr id="12" name="Chart 11"/>
          <p:cNvGraphicFramePr>
            <a:graphicFrameLocks/>
          </p:cNvGraphicFramePr>
          <p:nvPr>
            <p:extLst>
              <p:ext uri="{D42A27DB-BD31-4B8C-83A1-F6EECF244321}">
                <p14:modId xmlns:p14="http://schemas.microsoft.com/office/powerpoint/2010/main" val="2007441720"/>
              </p:ext>
            </p:extLst>
          </p:nvPr>
        </p:nvGraphicFramePr>
        <p:xfrm>
          <a:off x="2215518" y="1539239"/>
          <a:ext cx="9454046" cy="482311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00272" y="2530182"/>
            <a:ext cx="1968843" cy="1200234"/>
          </a:xfrm>
          <a:prstGeom prst="rect">
            <a:avLst/>
          </a:prstGeom>
        </p:spPr>
        <p:txBody>
          <a:bodyPr wrap="square" lIns="90876" tIns="45439" rIns="90876" bIns="45439">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charset="0"/>
                <a:ea typeface="ヒラギノ角ゴ Pro W3" charset="-128"/>
              </a:rPr>
              <a:t>years at CC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charset="0"/>
                <a:ea typeface="ヒラギノ角ゴ Pro W3" charset="-128"/>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rial" charset="0"/>
                <a:ea typeface="ヒラギノ角ゴ Pro W3" charset="-128"/>
              </a:rPr>
              <a:t>years at 4yr</a:t>
            </a:r>
          </a:p>
        </p:txBody>
      </p:sp>
      <p:sp>
        <p:nvSpPr>
          <p:cNvPr id="9" name="Snip Single Corner Rectangle 8"/>
          <p:cNvSpPr/>
          <p:nvPr/>
        </p:nvSpPr>
        <p:spPr>
          <a:xfrm>
            <a:off x="115" y="5219555"/>
            <a:ext cx="5488613" cy="607911"/>
          </a:xfrm>
          <a:prstGeom prst="snip1Rect">
            <a:avLst/>
          </a:prstGeom>
          <a:solidFill>
            <a:srgbClr val="C83A29">
              <a:alpha val="80000"/>
            </a:srgbClr>
          </a:solidFill>
          <a:ln>
            <a:noFill/>
          </a:ln>
        </p:spPr>
        <p:style>
          <a:lnRef idx="1">
            <a:schemeClr val="accent1"/>
          </a:lnRef>
          <a:fillRef idx="3">
            <a:schemeClr val="accent1"/>
          </a:fillRef>
          <a:effectRef idx="2">
            <a:schemeClr val="accent1"/>
          </a:effectRef>
          <a:fontRef idx="minor">
            <a:schemeClr val="lt1"/>
          </a:fontRef>
        </p:style>
        <p:txBody>
          <a:bodyPr lIns="90876" tIns="45439" rIns="90876" bIns="4543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ヒラギノ角ゴ Pro W3"/>
            </a:endParaRPr>
          </a:p>
        </p:txBody>
      </p:sp>
      <p:sp>
        <p:nvSpPr>
          <p:cNvPr id="10" name="Rectangle 9"/>
          <p:cNvSpPr/>
          <p:nvPr/>
        </p:nvSpPr>
        <p:spPr>
          <a:xfrm>
            <a:off x="1" y="5253802"/>
            <a:ext cx="5669408" cy="492443"/>
          </a:xfrm>
          <a:prstGeom prst="rect">
            <a:avLst/>
          </a:prstGeom>
        </p:spPr>
        <p:txBody>
          <a:bodyPr wrap="square" lIns="90876" tIns="45439" rIns="90876" bIns="4543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Arial"/>
                <a:ea typeface="ヒラギノ角ゴ Pro W3" charset="-128"/>
                <a:cs typeface="Arial"/>
              </a:rPr>
              <a:t>Few graduates follow 2+2 pattern</a:t>
            </a:r>
          </a:p>
        </p:txBody>
      </p:sp>
      <p:sp>
        <p:nvSpPr>
          <p:cNvPr id="11" name="Title 10">
            <a:extLst>
              <a:ext uri="{FF2B5EF4-FFF2-40B4-BE49-F238E27FC236}">
                <a16:creationId xmlns="" xmlns:a16="http://schemas.microsoft.com/office/drawing/2014/main" id="{D3975E25-EC89-1147-83B0-C9106AD82FEC}"/>
              </a:ext>
            </a:extLst>
          </p:cNvPr>
          <p:cNvSpPr>
            <a:spLocks noGrp="1"/>
          </p:cNvSpPr>
          <p:nvPr>
            <p:ph type="title"/>
          </p:nvPr>
        </p:nvSpPr>
        <p:spPr>
          <a:xfrm>
            <a:off x="381000" y="208970"/>
            <a:ext cx="8326935" cy="1543747"/>
          </a:xfrm>
        </p:spPr>
        <p:txBody>
          <a:bodyPr vert="horz" wrap="square" lIns="91440" tIns="45720" rIns="91440" bIns="45720" rtlCol="0" anchor="t" anchorCtr="0">
            <a:normAutofit/>
          </a:bodyPr>
          <a:lstStyle/>
          <a:p>
            <a:pPr algn="ctr">
              <a:spcAft>
                <a:spcPts val="2400"/>
              </a:spcAft>
            </a:pPr>
            <a:r>
              <a:rPr lang="en-US" sz="3400" b="1" dirty="0">
                <a:solidFill>
                  <a:srgbClr val="141313"/>
                </a:solidFill>
                <a:latin typeface="+mn-lt"/>
              </a:rPr>
              <a:t>Enrollment Patterns among ~100K </a:t>
            </a:r>
            <a:r>
              <a:rPr lang="en-US" sz="2700" b="1" dirty="0">
                <a:solidFill>
                  <a:srgbClr val="141313"/>
                </a:solidFill>
                <a:latin typeface="+mn-lt"/>
              </a:rPr>
              <a:t>Bachelor’s Degree Completers from the Fall 2007 Entering CC Cohort</a:t>
            </a:r>
            <a:endParaRPr lang="en-US" sz="3400" b="1" dirty="0">
              <a:solidFill>
                <a:srgbClr val="141313"/>
              </a:solidFill>
              <a:latin typeface="+mn-lt"/>
            </a:endParaRPr>
          </a:p>
        </p:txBody>
      </p:sp>
    </p:spTree>
    <p:extLst>
      <p:ext uri="{BB962C8B-B14F-4D97-AF65-F5344CB8AC3E}">
        <p14:creationId xmlns:p14="http://schemas.microsoft.com/office/powerpoint/2010/main" val="312025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9" grpId="1" animBg="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5106"/>
          <a:stretch/>
        </p:blipFill>
        <p:spPr>
          <a:xfrm>
            <a:off x="152400" y="1173034"/>
            <a:ext cx="8788490" cy="4939008"/>
          </a:xfrm>
          <a:prstGeom prst="rect">
            <a:avLst/>
          </a:prstGeom>
        </p:spPr>
      </p:pic>
      <p:sp>
        <p:nvSpPr>
          <p:cNvPr id="4" name="Rectangle 3"/>
          <p:cNvSpPr/>
          <p:nvPr/>
        </p:nvSpPr>
        <p:spPr>
          <a:xfrm>
            <a:off x="4368890" y="1588533"/>
            <a:ext cx="4572000" cy="1569660"/>
          </a:xfrm>
          <a:prstGeom prst="rect">
            <a:avLst/>
          </a:prstGeom>
        </p:spPr>
        <p:txBody>
          <a:bodyPr>
            <a:spAutoFit/>
          </a:bodyPr>
          <a:lstStyle/>
          <a:p>
            <a:r>
              <a:rPr lang="en-US" sz="2400" dirty="0"/>
              <a:t>Children's prospects of earning more than their parents have fallen from 90% to 50% over the past half century.</a:t>
            </a:r>
          </a:p>
        </p:txBody>
      </p:sp>
      <p:sp>
        <p:nvSpPr>
          <p:cNvPr id="5" name="Footer Placeholder 4"/>
          <p:cNvSpPr>
            <a:spLocks noGrp="1"/>
          </p:cNvSpPr>
          <p:nvPr>
            <p:ph type="ftr" sz="quarter" idx="11"/>
          </p:nvPr>
        </p:nvSpPr>
        <p:spPr>
          <a:xfrm>
            <a:off x="304800" y="6400800"/>
            <a:ext cx="3429000" cy="365125"/>
          </a:xfrm>
        </p:spPr>
        <p:txBody>
          <a:bodyPr/>
          <a:lstStyle/>
          <a:p>
            <a:pPr algn="l"/>
            <a:r>
              <a:rPr lang="en-US" dirty="0"/>
              <a:t>Source: The Equality of Opportunity Project</a:t>
            </a:r>
          </a:p>
        </p:txBody>
      </p:sp>
      <p:sp>
        <p:nvSpPr>
          <p:cNvPr id="6" name="TextBox 5"/>
          <p:cNvSpPr txBox="1"/>
          <p:nvPr/>
        </p:nvSpPr>
        <p:spPr>
          <a:xfrm>
            <a:off x="-191077" y="130877"/>
            <a:ext cx="9143999" cy="769441"/>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prstClr val="black"/>
                </a:solidFill>
                <a:latin typeface="Arial" charset="0"/>
                <a:ea typeface="ヒラギノ角ゴ Pro W3" charset="-128"/>
                <a:cs typeface="ヒラギノ角ゴ Pro W3" charset="-128"/>
              </a:rPr>
              <a:t>The Fading American Dream</a:t>
            </a:r>
          </a:p>
          <a:p>
            <a:pPr algn="ctr" defTabSz="914400" eaLnBrk="0" fontAlgn="base" hangingPunct="0">
              <a:spcBef>
                <a:spcPct val="0"/>
              </a:spcBef>
              <a:spcAft>
                <a:spcPct val="0"/>
              </a:spcAft>
            </a:pPr>
            <a:r>
              <a:rPr lang="en-US" sz="2000" dirty="0" smtClean="0">
                <a:solidFill>
                  <a:prstClr val="black"/>
                </a:solidFill>
                <a:latin typeface="Arial" charset="0"/>
                <a:ea typeface="ヒラギノ角ゴ Pro W3" charset="-128"/>
                <a:cs typeface="ヒラギノ角ゴ Pro W3" charset="-128"/>
              </a:rPr>
              <a:t>Percent of Children Earning More than their Parents, by Year of Birth</a:t>
            </a:r>
            <a:endParaRPr lang="en-US" sz="2000" dirty="0">
              <a:solidFill>
                <a:prstClr val="black"/>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05048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33400"/>
            <a:ext cx="8260672" cy="734628"/>
          </a:xfrm>
        </p:spPr>
        <p:txBody>
          <a:bodyPr vert="horz" wrap="square" lIns="91440" tIns="45720" rIns="91440" bIns="45720" rtlCol="0" anchor="t" anchorCtr="0">
            <a:normAutofit/>
          </a:bodyPr>
          <a:lstStyle/>
          <a:p>
            <a:pPr>
              <a:spcAft>
                <a:spcPts val="2400"/>
              </a:spcAft>
            </a:pPr>
            <a:r>
              <a:rPr lang="en-US" sz="3400" b="1" dirty="0">
                <a:solidFill>
                  <a:srgbClr val="141313"/>
                </a:solidFill>
                <a:latin typeface="+mn-lt"/>
              </a:rPr>
              <a:t>What About Part-Time Students?</a:t>
            </a:r>
            <a:endParaRPr lang="en-US" sz="3400" b="1" dirty="0">
              <a:solidFill>
                <a:srgbClr val="141313"/>
              </a:solidFill>
              <a:latin typeface="+mn-lt"/>
            </a:endParaRPr>
          </a:p>
        </p:txBody>
      </p:sp>
      <p:sp>
        <p:nvSpPr>
          <p:cNvPr id="3" name="Content Placeholder 2"/>
          <p:cNvSpPr>
            <a:spLocks noGrp="1"/>
          </p:cNvSpPr>
          <p:nvPr>
            <p:ph sz="half" idx="1"/>
          </p:nvPr>
        </p:nvSpPr>
        <p:spPr/>
        <p:txBody>
          <a:bodyPr>
            <a:normAutofit fontScale="70000" lnSpcReduction="20000"/>
          </a:bodyPr>
          <a:lstStyle/>
          <a:p>
            <a:pPr marL="0" indent="0">
              <a:buNone/>
            </a:pPr>
            <a:r>
              <a:rPr lang="en-US" b="1" dirty="0"/>
              <a:t>So we know many of our students are part-time--let’s start asking why</a:t>
            </a:r>
            <a:r>
              <a:rPr lang="en-US" b="1" dirty="0" smtClean="0"/>
              <a:t>:</a:t>
            </a:r>
          </a:p>
          <a:p>
            <a:pPr marL="0" indent="0">
              <a:buNone/>
            </a:pPr>
            <a:endParaRPr lang="en-US" b="1" dirty="0"/>
          </a:p>
          <a:p>
            <a:pPr marL="0" indent="0">
              <a:buNone/>
            </a:pPr>
            <a:r>
              <a:rPr lang="en-US" b="1" dirty="0" smtClean="0"/>
              <a:t>*</a:t>
            </a:r>
          </a:p>
          <a:p>
            <a:pPr marL="0" indent="0">
              <a:buNone/>
            </a:pPr>
            <a:endParaRPr lang="en-US" b="1" dirty="0"/>
          </a:p>
          <a:p>
            <a:pPr marL="0" indent="0">
              <a:buNone/>
            </a:pPr>
            <a:r>
              <a:rPr lang="en-US" b="1" dirty="0" smtClean="0"/>
              <a:t>*</a:t>
            </a:r>
          </a:p>
          <a:p>
            <a:pPr marL="0" indent="0">
              <a:buNone/>
            </a:pPr>
            <a:endParaRPr lang="en-US" b="1" dirty="0"/>
          </a:p>
          <a:p>
            <a:pPr marL="0" indent="0">
              <a:buNone/>
            </a:pPr>
            <a:r>
              <a:rPr lang="en-US" b="1" dirty="0" smtClean="0"/>
              <a:t>*</a:t>
            </a:r>
          </a:p>
          <a:p>
            <a:pPr marL="0" indent="0">
              <a:buNone/>
            </a:pPr>
            <a:endParaRPr lang="en-US" b="1" dirty="0"/>
          </a:p>
          <a:p>
            <a:pPr marL="0" indent="0">
              <a:buNone/>
            </a:pPr>
            <a:r>
              <a:rPr lang="en-US" b="1" dirty="0" smtClean="0"/>
              <a:t>*</a:t>
            </a:r>
          </a:p>
          <a:p>
            <a:pPr marL="0" indent="0">
              <a:buNone/>
            </a:pPr>
            <a:endParaRPr lang="en-US" b="1" dirty="0"/>
          </a:p>
          <a:p>
            <a:pPr marL="0" indent="0">
              <a:buNone/>
            </a:pPr>
            <a:r>
              <a:rPr lang="en-US" b="1" dirty="0" smtClean="0"/>
              <a:t>*</a:t>
            </a: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a:t>So there are many reasons so many of our students are part-time and some of them are because we have created institutional barriers and/ or haven’t fully articulated the benefits of being full-time to those who are able to be</a:t>
            </a:r>
            <a:r>
              <a:rPr lang="en-US" b="1" dirty="0" smtClean="0"/>
              <a:t>.</a:t>
            </a:r>
          </a:p>
          <a:p>
            <a:pPr marL="0" indent="0">
              <a:buNone/>
            </a:pPr>
            <a:endParaRPr lang="en-US" b="1" dirty="0"/>
          </a:p>
          <a:p>
            <a:pPr marL="0" indent="0">
              <a:buNone/>
            </a:pPr>
            <a:endParaRPr lang="en-US" b="1" dirty="0"/>
          </a:p>
          <a:p>
            <a:pPr marL="0" indent="0">
              <a:buNone/>
            </a:pPr>
            <a:r>
              <a:rPr lang="en-US" b="1" dirty="0">
                <a:solidFill>
                  <a:schemeClr val="accent2">
                    <a:lumMod val="75000"/>
                  </a:schemeClr>
                </a:solidFill>
              </a:rPr>
              <a:t>We need to beware of the single story.</a:t>
            </a:r>
          </a:p>
          <a:p>
            <a:pPr marL="0" indent="0">
              <a:buNone/>
            </a:pPr>
            <a:endParaRPr lang="en-US" b="1" dirty="0">
              <a:solidFill>
                <a:schemeClr val="accent2">
                  <a:lumMod val="75000"/>
                </a:schemeClr>
              </a:solidFill>
            </a:endParaRPr>
          </a:p>
          <a:p>
            <a:pPr marL="0" indent="0">
              <a:buNone/>
            </a:pPr>
            <a:r>
              <a:rPr lang="en-US" b="1" dirty="0">
                <a:solidFill>
                  <a:schemeClr val="accent2">
                    <a:lumMod val="75000"/>
                  </a:schemeClr>
                </a:solidFill>
                <a:hlinkClick r:id="rId3"/>
              </a:rPr>
              <a:t>https://www.ted.com/talks/chimamanda_adichie_the_danger_of_a_single_story</a:t>
            </a:r>
            <a:r>
              <a:rPr lang="en-US" b="1" dirty="0">
                <a:solidFill>
                  <a:schemeClr val="accent2">
                    <a:lumMod val="75000"/>
                  </a:schemeClr>
                </a:solidFill>
              </a:rPr>
              <a:t> </a:t>
            </a:r>
          </a:p>
          <a:p>
            <a:pPr marL="0" indent="0">
              <a:buNone/>
            </a:pPr>
            <a:endParaRPr lang="en-US" b="1" dirty="0"/>
          </a:p>
          <a:p>
            <a:pPr marL="114300" indent="0">
              <a:buNone/>
            </a:pPr>
            <a:endParaRPr lang="en-US" dirty="0"/>
          </a:p>
          <a:p>
            <a:endParaRPr lang="en-US" dirty="0"/>
          </a:p>
        </p:txBody>
      </p:sp>
    </p:spTree>
    <p:extLst>
      <p:ext uri="{BB962C8B-B14F-4D97-AF65-F5344CB8AC3E}">
        <p14:creationId xmlns:p14="http://schemas.microsoft.com/office/powerpoint/2010/main" val="7250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7000" y="1295400"/>
            <a:ext cx="6477000" cy="53516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143000" y="1450521"/>
            <a:ext cx="4784725" cy="5257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28589" y="2325014"/>
            <a:ext cx="2843212" cy="367354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 y="3156091"/>
            <a:ext cx="2605880" cy="923330"/>
          </a:xfrm>
          <a:prstGeom prst="rect">
            <a:avLst/>
          </a:prstGeom>
          <a:noFill/>
        </p:spPr>
        <p:txBody>
          <a:bodyPr wrap="square" rtlCol="0">
            <a:spAutoFit/>
          </a:bodyPr>
          <a:lstStyle/>
          <a:p>
            <a:r>
              <a:rPr lang="en-US" dirty="0" smtClean="0"/>
              <a:t>Unclear path to transfer</a:t>
            </a:r>
          </a:p>
          <a:p>
            <a:endParaRPr lang="en-US" dirty="0" smtClean="0"/>
          </a:p>
        </p:txBody>
      </p:sp>
      <p:sp>
        <p:nvSpPr>
          <p:cNvPr id="6" name="TextBox 5"/>
          <p:cNvSpPr txBox="1"/>
          <p:nvPr/>
        </p:nvSpPr>
        <p:spPr>
          <a:xfrm>
            <a:off x="5486400" y="2023626"/>
            <a:ext cx="2819400" cy="369332"/>
          </a:xfrm>
          <a:prstGeom prst="rect">
            <a:avLst/>
          </a:prstGeom>
          <a:noFill/>
        </p:spPr>
        <p:txBody>
          <a:bodyPr wrap="square" rtlCol="0">
            <a:spAutoFit/>
          </a:bodyPr>
          <a:lstStyle/>
          <a:p>
            <a:r>
              <a:rPr lang="en-US" dirty="0" smtClean="0"/>
              <a:t>No public transportation</a:t>
            </a:r>
          </a:p>
        </p:txBody>
      </p:sp>
      <p:sp>
        <p:nvSpPr>
          <p:cNvPr id="7" name="TextBox 6"/>
          <p:cNvSpPr txBox="1"/>
          <p:nvPr/>
        </p:nvSpPr>
        <p:spPr>
          <a:xfrm>
            <a:off x="6049962" y="2895600"/>
            <a:ext cx="2819400" cy="646331"/>
          </a:xfrm>
          <a:prstGeom prst="rect">
            <a:avLst/>
          </a:prstGeom>
          <a:noFill/>
        </p:spPr>
        <p:txBody>
          <a:bodyPr wrap="square" rtlCol="0">
            <a:spAutoFit/>
          </a:bodyPr>
          <a:lstStyle/>
          <a:p>
            <a:r>
              <a:rPr lang="en-US" dirty="0" smtClean="0"/>
              <a:t>Family obligations</a:t>
            </a:r>
          </a:p>
          <a:p>
            <a:endParaRPr lang="en-US" dirty="0"/>
          </a:p>
        </p:txBody>
      </p:sp>
      <p:sp>
        <p:nvSpPr>
          <p:cNvPr id="8" name="TextBox 7"/>
          <p:cNvSpPr txBox="1"/>
          <p:nvPr/>
        </p:nvSpPr>
        <p:spPr>
          <a:xfrm>
            <a:off x="304800" y="4079421"/>
            <a:ext cx="2209800" cy="369332"/>
          </a:xfrm>
          <a:prstGeom prst="rect">
            <a:avLst/>
          </a:prstGeom>
          <a:noFill/>
        </p:spPr>
        <p:txBody>
          <a:bodyPr wrap="square" rtlCol="0">
            <a:spAutoFit/>
          </a:bodyPr>
          <a:lstStyle/>
          <a:p>
            <a:r>
              <a:rPr lang="en-US" dirty="0" smtClean="0"/>
              <a:t>Schedule conflicts</a:t>
            </a:r>
          </a:p>
        </p:txBody>
      </p:sp>
      <p:sp>
        <p:nvSpPr>
          <p:cNvPr id="9" name="TextBox 8"/>
          <p:cNvSpPr txBox="1"/>
          <p:nvPr/>
        </p:nvSpPr>
        <p:spPr>
          <a:xfrm>
            <a:off x="457200" y="4497860"/>
            <a:ext cx="2209800" cy="369332"/>
          </a:xfrm>
          <a:prstGeom prst="rect">
            <a:avLst/>
          </a:prstGeom>
          <a:noFill/>
        </p:spPr>
        <p:txBody>
          <a:bodyPr wrap="square" rtlCol="0">
            <a:spAutoFit/>
          </a:bodyPr>
          <a:lstStyle/>
          <a:p>
            <a:r>
              <a:rPr lang="en-US" dirty="0" smtClean="0"/>
              <a:t> </a:t>
            </a:r>
          </a:p>
        </p:txBody>
      </p:sp>
      <p:cxnSp>
        <p:nvCxnSpPr>
          <p:cNvPr id="11" name="Straight Arrow Connector 10"/>
          <p:cNvCxnSpPr/>
          <p:nvPr/>
        </p:nvCxnSpPr>
        <p:spPr>
          <a:xfrm>
            <a:off x="304800" y="685800"/>
            <a:ext cx="8382000" cy="0"/>
          </a:xfrm>
          <a:prstGeom prst="straightConnector1">
            <a:avLst/>
          </a:prstGeom>
          <a:ln w="3746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504281"/>
            <a:ext cx="7543800" cy="400110"/>
          </a:xfrm>
          <a:prstGeom prst="rect">
            <a:avLst/>
          </a:prstGeom>
          <a:noFill/>
        </p:spPr>
        <p:txBody>
          <a:bodyPr wrap="square" rtlCol="0">
            <a:spAutoFit/>
          </a:bodyPr>
          <a:lstStyle/>
          <a:p>
            <a:r>
              <a:rPr lang="en-US" sz="2000" b="1" dirty="0" smtClean="0">
                <a:solidFill>
                  <a:schemeClr val="bg1"/>
                </a:solidFill>
              </a:rPr>
              <a:t>Which of these barriers could RCC potentially help address?</a:t>
            </a:r>
          </a:p>
        </p:txBody>
      </p:sp>
      <p:sp>
        <p:nvSpPr>
          <p:cNvPr id="13" name="TextBox 12"/>
          <p:cNvSpPr txBox="1"/>
          <p:nvPr/>
        </p:nvSpPr>
        <p:spPr>
          <a:xfrm>
            <a:off x="635000" y="4880242"/>
            <a:ext cx="2209800" cy="646331"/>
          </a:xfrm>
          <a:prstGeom prst="rect">
            <a:avLst/>
          </a:prstGeom>
          <a:noFill/>
        </p:spPr>
        <p:txBody>
          <a:bodyPr wrap="square" rtlCol="0">
            <a:spAutoFit/>
          </a:bodyPr>
          <a:lstStyle/>
          <a:p>
            <a:r>
              <a:rPr lang="en-US" dirty="0" smtClean="0"/>
              <a:t> Needed course is unavailable</a:t>
            </a:r>
          </a:p>
        </p:txBody>
      </p:sp>
      <p:sp>
        <p:nvSpPr>
          <p:cNvPr id="14" name="TextBox 13"/>
          <p:cNvSpPr txBox="1"/>
          <p:nvPr/>
        </p:nvSpPr>
        <p:spPr>
          <a:xfrm>
            <a:off x="2514600" y="1863349"/>
            <a:ext cx="2540000" cy="923330"/>
          </a:xfrm>
          <a:prstGeom prst="rect">
            <a:avLst/>
          </a:prstGeom>
          <a:noFill/>
        </p:spPr>
        <p:txBody>
          <a:bodyPr wrap="square" rtlCol="0">
            <a:spAutoFit/>
          </a:bodyPr>
          <a:lstStyle/>
          <a:p>
            <a:r>
              <a:rPr lang="en-US" dirty="0" smtClean="0"/>
              <a:t>Can’t afford books until financial aid comes in</a:t>
            </a:r>
          </a:p>
        </p:txBody>
      </p:sp>
      <p:sp>
        <p:nvSpPr>
          <p:cNvPr id="15" name="TextBox 14"/>
          <p:cNvSpPr txBox="1"/>
          <p:nvPr/>
        </p:nvSpPr>
        <p:spPr>
          <a:xfrm>
            <a:off x="3063080" y="2946130"/>
            <a:ext cx="2819400" cy="646331"/>
          </a:xfrm>
          <a:prstGeom prst="rect">
            <a:avLst/>
          </a:prstGeom>
          <a:noFill/>
        </p:spPr>
        <p:txBody>
          <a:bodyPr wrap="square" rtlCol="0">
            <a:spAutoFit/>
          </a:bodyPr>
          <a:lstStyle/>
          <a:p>
            <a:r>
              <a:rPr lang="en-US" dirty="0" smtClean="0"/>
              <a:t>Struggling in course and so withdraws</a:t>
            </a:r>
          </a:p>
        </p:txBody>
      </p:sp>
      <p:sp>
        <p:nvSpPr>
          <p:cNvPr id="16" name="TextBox 15"/>
          <p:cNvSpPr txBox="1"/>
          <p:nvPr/>
        </p:nvSpPr>
        <p:spPr>
          <a:xfrm>
            <a:off x="3001963" y="3785132"/>
            <a:ext cx="2819400" cy="1477328"/>
          </a:xfrm>
          <a:prstGeom prst="rect">
            <a:avLst/>
          </a:prstGeom>
          <a:noFill/>
        </p:spPr>
        <p:txBody>
          <a:bodyPr wrap="square" rtlCol="0">
            <a:spAutoFit/>
          </a:bodyPr>
          <a:lstStyle/>
          <a:p>
            <a:r>
              <a:rPr lang="en-US" dirty="0" smtClean="0"/>
              <a:t>Course requires work in the library, attendance at a lab which are not open evenings, weekends</a:t>
            </a:r>
          </a:p>
        </p:txBody>
      </p:sp>
      <p:sp>
        <p:nvSpPr>
          <p:cNvPr id="17" name="TextBox 16"/>
          <p:cNvSpPr txBox="1"/>
          <p:nvPr/>
        </p:nvSpPr>
        <p:spPr>
          <a:xfrm>
            <a:off x="6085522" y="3785132"/>
            <a:ext cx="2819400" cy="646331"/>
          </a:xfrm>
          <a:prstGeom prst="rect">
            <a:avLst/>
          </a:prstGeom>
          <a:noFill/>
        </p:spPr>
        <p:txBody>
          <a:bodyPr wrap="square" rtlCol="0">
            <a:spAutoFit/>
          </a:bodyPr>
          <a:lstStyle/>
          <a:p>
            <a:r>
              <a:rPr lang="en-US" dirty="0" smtClean="0"/>
              <a:t>Must work to support self and family</a:t>
            </a:r>
          </a:p>
        </p:txBody>
      </p:sp>
      <p:sp>
        <p:nvSpPr>
          <p:cNvPr id="18" name="TextBox 17"/>
          <p:cNvSpPr txBox="1"/>
          <p:nvPr/>
        </p:nvSpPr>
        <p:spPr>
          <a:xfrm>
            <a:off x="2586672" y="5526573"/>
            <a:ext cx="2819400" cy="646331"/>
          </a:xfrm>
          <a:prstGeom prst="rect">
            <a:avLst/>
          </a:prstGeom>
          <a:noFill/>
        </p:spPr>
        <p:txBody>
          <a:bodyPr wrap="square" rtlCol="0">
            <a:spAutoFit/>
          </a:bodyPr>
          <a:lstStyle/>
          <a:p>
            <a:r>
              <a:rPr lang="en-US" dirty="0" smtClean="0"/>
              <a:t>Also taking classes at another college</a:t>
            </a:r>
          </a:p>
        </p:txBody>
      </p:sp>
      <p:sp>
        <p:nvSpPr>
          <p:cNvPr id="19" name="TextBox 18"/>
          <p:cNvSpPr txBox="1"/>
          <p:nvPr/>
        </p:nvSpPr>
        <p:spPr>
          <a:xfrm>
            <a:off x="5877400" y="4893128"/>
            <a:ext cx="2819400" cy="646331"/>
          </a:xfrm>
          <a:prstGeom prst="rect">
            <a:avLst/>
          </a:prstGeom>
          <a:noFill/>
        </p:spPr>
        <p:txBody>
          <a:bodyPr wrap="square" rtlCol="0">
            <a:spAutoFit/>
          </a:bodyPr>
          <a:lstStyle/>
          <a:p>
            <a:r>
              <a:rPr lang="en-US" dirty="0" smtClean="0"/>
              <a:t>Don’t want to attend full-time</a:t>
            </a:r>
          </a:p>
        </p:txBody>
      </p:sp>
    </p:spTree>
    <p:extLst>
      <p:ext uri="{BB962C8B-B14F-4D97-AF65-F5344CB8AC3E}">
        <p14:creationId xmlns:p14="http://schemas.microsoft.com/office/powerpoint/2010/main" val="184652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5" grpId="0"/>
      <p:bldP spid="16" grpId="0"/>
      <p:bldP spid="17" grpId="0"/>
      <p:bldP spid="18"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EFB54D-A272-8E4D-AC1E-3D0472BD0AAB}"/>
              </a:ext>
            </a:extLst>
          </p:cNvPr>
          <p:cNvSpPr>
            <a:spLocks noGrp="1"/>
          </p:cNvSpPr>
          <p:nvPr>
            <p:ph type="title"/>
          </p:nvPr>
        </p:nvSpPr>
        <p:spPr/>
        <p:txBody>
          <a:bodyPr>
            <a:normAutofit fontScale="90000"/>
          </a:bodyPr>
          <a:lstStyle/>
          <a:p>
            <a:r>
              <a:rPr lang="en-US" dirty="0">
                <a:solidFill>
                  <a:schemeClr val="tx2"/>
                </a:solidFill>
              </a:rPr>
              <a:t>Transfer Success Barriers</a:t>
            </a:r>
          </a:p>
        </p:txBody>
      </p:sp>
      <p:sp>
        <p:nvSpPr>
          <p:cNvPr id="3" name="Text Placeholder 2">
            <a:extLst>
              <a:ext uri="{FF2B5EF4-FFF2-40B4-BE49-F238E27FC236}">
                <a16:creationId xmlns="" xmlns:a16="http://schemas.microsoft.com/office/drawing/2014/main" id="{034F6E1F-0002-4146-B0E2-DFCC24353DC7}"/>
              </a:ext>
            </a:extLst>
          </p:cNvPr>
          <p:cNvSpPr>
            <a:spLocks noGrp="1"/>
          </p:cNvSpPr>
          <p:nvPr>
            <p:ph type="body" idx="1"/>
          </p:nvPr>
        </p:nvSpPr>
        <p:spPr/>
        <p:txBody>
          <a:bodyPr/>
          <a:lstStyle/>
          <a:p>
            <a:r>
              <a:rPr lang="en-US" dirty="0">
                <a:solidFill>
                  <a:schemeClr val="tx2"/>
                </a:solidFill>
              </a:rPr>
              <a:t>Students Make Progress, Don’t Transfer</a:t>
            </a:r>
          </a:p>
        </p:txBody>
      </p:sp>
    </p:spTree>
    <p:extLst>
      <p:ext uri="{BB962C8B-B14F-4D97-AF65-F5344CB8AC3E}">
        <p14:creationId xmlns:p14="http://schemas.microsoft.com/office/powerpoint/2010/main" val="1564507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Why Aren’t More Students Transferring?</a:t>
            </a:r>
            <a:endParaRPr lang="en-US" b="1" dirty="0"/>
          </a:p>
        </p:txBody>
      </p:sp>
      <p:sp>
        <p:nvSpPr>
          <p:cNvPr id="2" name="Content Placeholder 1"/>
          <p:cNvSpPr>
            <a:spLocks noGrp="1"/>
          </p:cNvSpPr>
          <p:nvPr>
            <p:ph idx="1"/>
          </p:nvPr>
        </p:nvSpPr>
        <p:spPr/>
        <p:txBody>
          <a:bodyPr/>
          <a:lstStyle/>
          <a:p>
            <a:pPr marL="0" indent="0">
              <a:buNone/>
            </a:pPr>
            <a:endParaRPr lang="en-US" dirty="0"/>
          </a:p>
          <a:p>
            <a:pPr marL="0" indent="0">
              <a:buNone/>
            </a:pPr>
            <a:r>
              <a:rPr lang="en-US" b="1" dirty="0" smtClean="0"/>
              <a:t>The answers will be complex, but as an institution, we have to study and address these and work head on to address those that are of our own making.</a:t>
            </a:r>
          </a:p>
          <a:p>
            <a:pPr marL="0" indent="0">
              <a:buNone/>
            </a:pPr>
            <a:endParaRPr lang="en-US" dirty="0"/>
          </a:p>
        </p:txBody>
      </p:sp>
    </p:spTree>
    <p:extLst>
      <p:ext uri="{BB962C8B-B14F-4D97-AF65-F5344CB8AC3E}">
        <p14:creationId xmlns:p14="http://schemas.microsoft.com/office/powerpoint/2010/main" val="32405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extLst/>
          </p:nvPr>
        </p:nvGraphicFramePr>
        <p:xfrm>
          <a:off x="0" y="1590441"/>
          <a:ext cx="9144000" cy="52675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435735"/>
            <a:ext cx="4241410" cy="643701"/>
          </a:xfrm>
          <a:prstGeom prst="rect">
            <a:avLst/>
          </a:prstGeom>
          <a:noFill/>
        </p:spPr>
        <p:txBody>
          <a:bodyPr wrap="square" lIns="91119" tIns="45561" rIns="91119" bIns="45561" rtlCol="0">
            <a:spAutoFit/>
          </a:bodyPr>
          <a:lstStyle/>
          <a:p>
            <a:pPr marL="0" marR="0" lvl="0" indent="0" algn="l" defTabSz="911258" rtl="0" eaLnBrk="0" fontAlgn="base" latinLnBrk="0" hangingPunct="0">
              <a:lnSpc>
                <a:spcPct val="100000"/>
              </a:lnSpc>
              <a:spcBef>
                <a:spcPct val="0"/>
              </a:spcBef>
              <a:spcAft>
                <a:spcPct val="0"/>
              </a:spcAft>
              <a:buClrTx/>
              <a:buSzTx/>
              <a:buFontTx/>
              <a:buNone/>
              <a:tabLst/>
              <a:defRPr/>
            </a:pPr>
            <a:r>
              <a:rPr kumimoji="0" lang="en-US" sz="1195" b="0" i="0" u="none" strike="noStrike" kern="1200" cap="none" spc="0" normalizeH="0" baseline="0" noProof="0" dirty="0">
                <a:ln>
                  <a:noFill/>
                </a:ln>
                <a:solidFill>
                  <a:prstClr val="black"/>
                </a:solidFill>
                <a:effectLst/>
                <a:uLnTx/>
                <a:uFillTx/>
                <a:latin typeface="Arial" charset="0"/>
                <a:ea typeface="ヒラギノ角ゴ Pro W3" charset="-128"/>
                <a:cs typeface="Helvetica"/>
                <a:sym typeface="Helvetica"/>
              </a:rPr>
              <a:t>Data. Analysis of CCC student records courtesy of Education Results Partnership</a:t>
            </a:r>
          </a:p>
          <a:p>
            <a:pPr marL="0" marR="0" lvl="0" indent="0" algn="l" defTabSz="911258" rtl="0" eaLnBrk="0" fontAlgn="base" latinLnBrk="0" hangingPunct="0">
              <a:lnSpc>
                <a:spcPct val="100000"/>
              </a:lnSpc>
              <a:spcBef>
                <a:spcPct val="0"/>
              </a:spcBef>
              <a:spcAft>
                <a:spcPct val="0"/>
              </a:spcAft>
              <a:buClrTx/>
              <a:buSzTx/>
              <a:buFontTx/>
              <a:buNone/>
              <a:tabLst/>
              <a:defRPr/>
            </a:pPr>
            <a:endParaRPr kumimoji="0" lang="en-US" sz="1195" b="0" i="0" u="none" strike="noStrike" kern="1200" cap="none" spc="0" normalizeH="0" baseline="0" noProof="0" dirty="0">
              <a:ln>
                <a:noFill/>
              </a:ln>
              <a:solidFill>
                <a:prstClr val="black"/>
              </a:solidFill>
              <a:effectLst/>
              <a:uLnTx/>
              <a:uFillTx/>
              <a:latin typeface="Arial" charset="0"/>
              <a:ea typeface="ヒラギノ角ゴ Pro W3" charset="-128"/>
              <a:cs typeface="Helvetica"/>
              <a:sym typeface="Helvetica"/>
            </a:endParaRPr>
          </a:p>
        </p:txBody>
      </p:sp>
      <p:sp>
        <p:nvSpPr>
          <p:cNvPr id="11" name="Title 10">
            <a:extLst>
              <a:ext uri="{FF2B5EF4-FFF2-40B4-BE49-F238E27FC236}">
                <a16:creationId xmlns="" xmlns:a16="http://schemas.microsoft.com/office/drawing/2014/main" id="{46C64000-CD3E-8547-9A3F-F415DBBAEE54}"/>
              </a:ext>
            </a:extLst>
          </p:cNvPr>
          <p:cNvSpPr>
            <a:spLocks noGrp="1"/>
          </p:cNvSpPr>
          <p:nvPr>
            <p:ph type="title"/>
          </p:nvPr>
        </p:nvSpPr>
        <p:spPr>
          <a:xfrm>
            <a:off x="457200" y="381000"/>
            <a:ext cx="8326935" cy="341632"/>
          </a:xfrm>
        </p:spPr>
        <p:txBody>
          <a:bodyPr/>
          <a:lstStyle/>
          <a:p>
            <a:r>
              <a:rPr lang="en-US" sz="2000" b="1" dirty="0"/>
              <a:t>Median credits earned by associate degree completers</a:t>
            </a:r>
            <a:br>
              <a:rPr lang="en-US" sz="2000" b="1" dirty="0"/>
            </a:br>
            <a:r>
              <a:rPr lang="en-US" sz="2000" b="1" dirty="0"/>
              <a:t>20 CCC programs with the most completers in 2015-16</a:t>
            </a:r>
          </a:p>
        </p:txBody>
      </p:sp>
    </p:spTree>
    <p:extLst>
      <p:ext uri="{BB962C8B-B14F-4D97-AF65-F5344CB8AC3E}">
        <p14:creationId xmlns:p14="http://schemas.microsoft.com/office/powerpoint/2010/main" val="13904040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B8B975-81C0-3444-9697-E3DD9BDA708E}"/>
              </a:ext>
            </a:extLst>
          </p:cNvPr>
          <p:cNvSpPr>
            <a:spLocks noGrp="1"/>
          </p:cNvSpPr>
          <p:nvPr>
            <p:ph type="title"/>
          </p:nvPr>
        </p:nvSpPr>
        <p:spPr/>
        <p:txBody>
          <a:bodyPr>
            <a:normAutofit fontScale="90000"/>
          </a:bodyPr>
          <a:lstStyle/>
          <a:p>
            <a:r>
              <a:rPr lang="en-US" dirty="0">
                <a:solidFill>
                  <a:schemeClr val="tx2"/>
                </a:solidFill>
              </a:rPr>
              <a:t>Transfer Success Barriers</a:t>
            </a:r>
          </a:p>
        </p:txBody>
      </p:sp>
      <p:sp>
        <p:nvSpPr>
          <p:cNvPr id="3" name="Text Placeholder 2">
            <a:extLst>
              <a:ext uri="{FF2B5EF4-FFF2-40B4-BE49-F238E27FC236}">
                <a16:creationId xmlns="" xmlns:a16="http://schemas.microsoft.com/office/drawing/2014/main" id="{A652393B-21EE-D749-AEDA-28A42D9A56D8}"/>
              </a:ext>
            </a:extLst>
          </p:cNvPr>
          <p:cNvSpPr>
            <a:spLocks noGrp="1"/>
          </p:cNvSpPr>
          <p:nvPr>
            <p:ph type="body" idx="1"/>
          </p:nvPr>
        </p:nvSpPr>
        <p:spPr/>
        <p:txBody>
          <a:bodyPr/>
          <a:lstStyle/>
          <a:p>
            <a:r>
              <a:rPr lang="en-US" dirty="0">
                <a:solidFill>
                  <a:schemeClr val="tx2"/>
                </a:solidFill>
              </a:rPr>
              <a:t>Credit Loss</a:t>
            </a:r>
          </a:p>
        </p:txBody>
      </p:sp>
    </p:spTree>
    <p:extLst>
      <p:ext uri="{BB962C8B-B14F-4D97-AF65-F5344CB8AC3E}">
        <p14:creationId xmlns:p14="http://schemas.microsoft.com/office/powerpoint/2010/main" val="3554642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294" y="1735503"/>
            <a:ext cx="6729412" cy="5047060"/>
          </a:xfrm>
          <a:prstGeom prst="rect">
            <a:avLst/>
          </a:prstGeom>
        </p:spPr>
      </p:pic>
      <p:sp>
        <p:nvSpPr>
          <p:cNvPr id="10" name="Title 9">
            <a:extLst>
              <a:ext uri="{FF2B5EF4-FFF2-40B4-BE49-F238E27FC236}">
                <a16:creationId xmlns="" xmlns:a16="http://schemas.microsoft.com/office/drawing/2014/main" id="{EB29CBE1-49F7-6844-9A46-CB6E137F3D74}"/>
              </a:ext>
            </a:extLst>
          </p:cNvPr>
          <p:cNvSpPr>
            <a:spLocks noGrp="1"/>
          </p:cNvSpPr>
          <p:nvPr>
            <p:ph type="title"/>
          </p:nvPr>
        </p:nvSpPr>
        <p:spPr>
          <a:xfrm>
            <a:off x="388937" y="457200"/>
            <a:ext cx="8366125" cy="535531"/>
          </a:xfrm>
        </p:spPr>
        <p:txBody>
          <a:bodyPr/>
          <a:lstStyle/>
          <a:p>
            <a:r>
              <a:rPr lang="en-US" sz="2800" b="1" dirty="0"/>
              <a:t>Estimated Percentage of Credits Lost in Transfer, on Average, by Transfer Path, Academic Years 2003-04 to 2008-09</a:t>
            </a:r>
          </a:p>
        </p:txBody>
      </p:sp>
      <p:sp>
        <p:nvSpPr>
          <p:cNvPr id="11" name="Content Placeholder 10">
            <a:extLst>
              <a:ext uri="{FF2B5EF4-FFF2-40B4-BE49-F238E27FC236}">
                <a16:creationId xmlns="" xmlns:a16="http://schemas.microsoft.com/office/drawing/2014/main" id="{E555C084-A623-DC4A-8C7B-2332DE7D9315}"/>
              </a:ext>
            </a:extLst>
          </p:cNvPr>
          <p:cNvSpPr>
            <a:spLocks noGrp="1"/>
          </p:cNvSpPr>
          <p:nvPr>
            <p:ph sz="quarter" idx="11"/>
          </p:nvPr>
        </p:nvSpPr>
        <p:spPr/>
        <p:txBody>
          <a:bodyPr/>
          <a:lstStyle/>
          <a:p>
            <a:r>
              <a:rPr lang="en-US" dirty="0"/>
              <a:t>Source: GAO analysis of Department of Education transfer and tuition data | GAO-17-574</a:t>
            </a:r>
          </a:p>
        </p:txBody>
      </p:sp>
    </p:spTree>
    <p:extLst>
      <p:ext uri="{BB962C8B-B14F-4D97-AF65-F5344CB8AC3E}">
        <p14:creationId xmlns:p14="http://schemas.microsoft.com/office/powerpoint/2010/main" val="1282794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813354" y="1574669"/>
            <a:ext cx="184719" cy="430883"/>
          </a:xfrm>
          <a:prstGeom prst="rect">
            <a:avLst/>
          </a:prstGeom>
        </p:spPr>
        <p:txBody>
          <a:bodyPr wrap="none" lIns="90971" tIns="45486" rIns="90971" bIns="45486">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endParaRPr kumimoji="0" lang="en-US" sz="2200" b="1" i="0" u="none" strike="noStrike" kern="1200" cap="none" spc="0" normalizeH="0" baseline="0" noProof="0" dirty="0">
              <a:ln>
                <a:noFill/>
              </a:ln>
              <a:solidFill>
                <a:srgbClr val="000000"/>
              </a:solidFill>
              <a:effectLst/>
              <a:uLnTx/>
              <a:uFillTx/>
              <a:latin typeface="Arial"/>
              <a:ea typeface="ヒラギノ角ゴ Pro W3"/>
              <a:cs typeface="ヒラギノ角ゴ Pro W3"/>
            </a:endParaRPr>
          </a:p>
        </p:txBody>
      </p:sp>
      <p:pic>
        <p:nvPicPr>
          <p:cNvPr id="11" name="Picture 5" descr="Infography-backpack15%.ai"/>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4814" y="2184162"/>
            <a:ext cx="2908817" cy="210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191695" y="2920972"/>
            <a:ext cx="2849217" cy="95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57" tIns="45479" rIns="90957" bIns="45479">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Just </a:t>
            </a:r>
            <a:r>
              <a:rPr kumimoji="0" lang="en-US" sz="2000" b="1" i="0" u="none" strike="noStrike" kern="1200" cap="none" spc="0" normalizeH="0" baseline="0" noProof="0" dirty="0">
                <a:ln>
                  <a:noFill/>
                </a:ln>
                <a:solidFill>
                  <a:srgbClr val="C83A29"/>
                </a:solidFill>
                <a:effectLst/>
                <a:uLnTx/>
                <a:uFillTx/>
                <a:latin typeface="Arial" charset="0"/>
                <a:ea typeface="ヒラギノ角ゴ Pro W3" charset="-128"/>
                <a:cs typeface="Arial" pitchFamily="34" charset="0"/>
              </a:rPr>
              <a:t>58%</a:t>
            </a:r>
            <a:r>
              <a:rPr kumimoji="0" lang="en-US" sz="20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 </a:t>
            </a: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of students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successfully transferred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90% of their credits.</a:t>
            </a:r>
          </a:p>
        </p:txBody>
      </p:sp>
      <p:sp>
        <p:nvSpPr>
          <p:cNvPr id="14" name="Rectangle 6"/>
          <p:cNvSpPr>
            <a:spLocks noChangeArrowheads="1"/>
          </p:cNvSpPr>
          <p:nvPr/>
        </p:nvSpPr>
        <p:spPr bwMode="auto">
          <a:xfrm>
            <a:off x="3028767" y="4116763"/>
            <a:ext cx="2823334" cy="67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57" tIns="45479" rIns="90957" bIns="45479">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And </a:t>
            </a:r>
            <a:r>
              <a:rPr kumimoji="0" lang="en-US" sz="2000" b="1" i="0" u="none" strike="noStrike" kern="1200" cap="none" spc="0" normalizeH="0" baseline="0" noProof="0" dirty="0">
                <a:ln>
                  <a:noFill/>
                </a:ln>
                <a:solidFill>
                  <a:srgbClr val="C83A29"/>
                </a:solidFill>
                <a:effectLst/>
                <a:uLnTx/>
                <a:uFillTx/>
                <a:latin typeface="Arial" charset="0"/>
                <a:ea typeface="ヒラギノ角ゴ Pro W3" charset="-128"/>
                <a:cs typeface="Arial" pitchFamily="34" charset="0"/>
              </a:rPr>
              <a:t>15% </a:t>
            </a: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can</a:t>
            </a:r>
            <a:r>
              <a:rPr kumimoji="0" lang="en-US" alt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a:t>
            </a: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t transfer any credits at all.</a:t>
            </a:r>
          </a:p>
        </p:txBody>
      </p:sp>
      <p:pic>
        <p:nvPicPr>
          <p:cNvPr id="15" name="Picture 2" descr="Infography-backpack42%.ai"/>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0" y="973041"/>
            <a:ext cx="2932948" cy="212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
          <p:cNvSpPr>
            <a:spLocks noChangeArrowheads="1"/>
          </p:cNvSpPr>
          <p:nvPr/>
        </p:nvSpPr>
        <p:spPr bwMode="auto">
          <a:xfrm>
            <a:off x="5666322" y="5156157"/>
            <a:ext cx="3408478" cy="150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57" tIns="45479" rIns="90957" bIns="45479">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Students who can transfer 90% of their credits were </a:t>
            </a:r>
            <a:r>
              <a:rPr kumimoji="0" lang="en-US" sz="2000" b="1" i="0" u="none" strike="noStrike" kern="1200" cap="none" spc="0" normalizeH="0" baseline="0" noProof="0" dirty="0">
                <a:ln>
                  <a:noFill/>
                </a:ln>
                <a:solidFill>
                  <a:srgbClr val="C83A29"/>
                </a:solidFill>
                <a:effectLst/>
                <a:uLnTx/>
                <a:uFillTx/>
                <a:latin typeface="Arial" charset="0"/>
                <a:ea typeface="ヒラギノ角ゴ Pro W3" charset="-128"/>
                <a:cs typeface="Arial" pitchFamily="34" charset="0"/>
              </a:rPr>
              <a:t>2.5x</a:t>
            </a:r>
            <a:r>
              <a:rPr kumimoji="0" lang="en-US" sz="20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 </a:t>
            </a:r>
            <a:r>
              <a:rPr kumimoji="0" lang="en-US" sz="1800" b="0" i="0" u="none" strike="noStrike" kern="1200" cap="none" spc="0" normalizeH="0" baseline="0" noProof="0" dirty="0">
                <a:ln>
                  <a:noFill/>
                </a:ln>
                <a:solidFill>
                  <a:srgbClr val="0E6C79"/>
                </a:solidFill>
                <a:effectLst/>
                <a:uLnTx/>
                <a:uFillTx/>
                <a:latin typeface="Arial" charset="0"/>
                <a:ea typeface="ヒラギノ角ゴ Pro W3" charset="-128"/>
                <a:cs typeface="Arial" pitchFamily="34" charset="0"/>
              </a:rPr>
              <a:t>more likely to get their bachelor's degree, compared to those who transfer half or less.</a:t>
            </a:r>
          </a:p>
        </p:txBody>
      </p:sp>
      <p:pic>
        <p:nvPicPr>
          <p:cNvPr id="17" name="Picture 3" descr="Infography-backpack_250%-1.ai"/>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508" y="2758761"/>
            <a:ext cx="2431974" cy="27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 xmlns:a16="http://schemas.microsoft.com/office/drawing/2014/main" id="{07F0C618-271A-4E4E-8BDA-006F485E4509}"/>
              </a:ext>
            </a:extLst>
          </p:cNvPr>
          <p:cNvSpPr>
            <a:spLocks noGrp="1"/>
          </p:cNvSpPr>
          <p:nvPr>
            <p:ph sz="quarter" idx="11"/>
          </p:nvPr>
        </p:nvSpPr>
        <p:spPr/>
        <p:txBody>
          <a:bodyPr/>
          <a:lstStyle/>
          <a:p>
            <a:r>
              <a:rPr lang="en-US" dirty="0"/>
              <a:t>Source: BPS data, Monaghan &amp; </a:t>
            </a:r>
            <a:r>
              <a:rPr lang="en-US" dirty="0" err="1"/>
              <a:t>Attewell</a:t>
            </a:r>
            <a:r>
              <a:rPr lang="en-US" dirty="0"/>
              <a:t>, 2015.</a:t>
            </a:r>
          </a:p>
        </p:txBody>
      </p:sp>
    </p:spTree>
    <p:extLst>
      <p:ext uri="{BB962C8B-B14F-4D97-AF65-F5344CB8AC3E}">
        <p14:creationId xmlns:p14="http://schemas.microsoft.com/office/powerpoint/2010/main" val="369207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indent="0">
              <a:buNone/>
            </a:pPr>
            <a:r>
              <a:rPr lang="en-US" b="1" dirty="0" smtClean="0"/>
              <a:t>There is a difference between transferability and applicability to a degree/ program of study after transfer</a:t>
            </a:r>
          </a:p>
          <a:p>
            <a:r>
              <a:rPr lang="en-US" b="1" dirty="0" smtClean="0">
                <a:solidFill>
                  <a:schemeClr val="accent2">
                    <a:lumMod val="75000"/>
                  </a:schemeClr>
                </a:solidFill>
              </a:rPr>
              <a:t>What institutional structures, practices contribute to the problem?</a:t>
            </a:r>
          </a:p>
          <a:p>
            <a:r>
              <a:rPr lang="en-US" b="1" dirty="0" smtClean="0">
                <a:solidFill>
                  <a:schemeClr val="accent2">
                    <a:lumMod val="75000"/>
                  </a:schemeClr>
                </a:solidFill>
              </a:rPr>
              <a:t>What is in our control to address and change?</a:t>
            </a:r>
          </a:p>
          <a:p>
            <a:r>
              <a:rPr lang="en-US" b="1" dirty="0" smtClean="0">
                <a:solidFill>
                  <a:schemeClr val="accent2">
                    <a:lumMod val="75000"/>
                  </a:schemeClr>
                </a:solidFill>
              </a:rPr>
              <a:t>What work can we do with partners to ensure our students are successfully able to transfer more degree applicable credits?</a:t>
            </a:r>
            <a:endParaRPr lang="en-US" b="1" dirty="0">
              <a:solidFill>
                <a:schemeClr val="accent2">
                  <a:lumMod val="75000"/>
                </a:schemeClr>
              </a:solidFill>
            </a:endParaRPr>
          </a:p>
        </p:txBody>
      </p:sp>
    </p:spTree>
    <p:extLst>
      <p:ext uri="{BB962C8B-B14F-4D97-AF65-F5344CB8AC3E}">
        <p14:creationId xmlns:p14="http://schemas.microsoft.com/office/powerpoint/2010/main" val="396224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543800" cy="1230224"/>
          </a:xfrm>
        </p:spPr>
        <p:txBody>
          <a:bodyPr vert="horz" lIns="91440" tIns="45720" rIns="91440" bIns="45720" rtlCol="0" anchor="b">
            <a:normAutofit/>
          </a:bodyPr>
          <a:lstStyle/>
          <a:p>
            <a:pPr algn="l"/>
            <a:r>
              <a:rPr lang="en-US" sz="3500" b="1" dirty="0"/>
              <a:t>Discussion Questions</a:t>
            </a:r>
          </a:p>
        </p:txBody>
      </p:sp>
      <p:sp>
        <p:nvSpPr>
          <p:cNvPr id="3" name="Content Placeholder 2"/>
          <p:cNvSpPr>
            <a:spLocks noGrp="1"/>
          </p:cNvSpPr>
          <p:nvPr>
            <p:ph idx="1"/>
          </p:nvPr>
        </p:nvSpPr>
        <p:spPr>
          <a:xfrm>
            <a:off x="699247" y="1803435"/>
            <a:ext cx="7745505" cy="4322727"/>
          </a:xfrm>
        </p:spPr>
        <p:txBody>
          <a:bodyPr>
            <a:normAutofit fontScale="47500" lnSpcReduction="20000"/>
          </a:bodyPr>
          <a:lstStyle/>
          <a:p>
            <a:pPr marL="628650" indent="-514350">
              <a:spcBef>
                <a:spcPts val="0"/>
              </a:spcBef>
              <a:spcAft>
                <a:spcPts val="2400"/>
              </a:spcAft>
              <a:buFont typeface="+mj-lt"/>
              <a:buAutoNum type="arabicPeriod"/>
            </a:pPr>
            <a:r>
              <a:rPr lang="en-US" sz="2900" b="1" dirty="0"/>
              <a:t>What is your understanding of how Guided Pathways integrates with RCC’s Strategic Plan and Student Success, Access, and Equity goals?</a:t>
            </a:r>
          </a:p>
          <a:p>
            <a:pPr marL="628650" indent="-514350">
              <a:spcBef>
                <a:spcPts val="0"/>
              </a:spcBef>
              <a:spcAft>
                <a:spcPts val="2400"/>
              </a:spcAft>
              <a:buFont typeface="+mj-lt"/>
              <a:buAutoNum type="arabicPeriod"/>
            </a:pPr>
            <a:r>
              <a:rPr lang="en-US" sz="2900" b="1" dirty="0" smtClean="0">
                <a:sym typeface="Wingdings" pitchFamily="2" charset="2"/>
              </a:rPr>
              <a:t>How </a:t>
            </a:r>
            <a:r>
              <a:rPr lang="en-US" sz="2900" b="1" dirty="0">
                <a:sym typeface="Wingdings" pitchFamily="2" charset="2"/>
              </a:rPr>
              <a:t>well aligned are our programs (including transfer paths) with career opportunities in our region?</a:t>
            </a:r>
          </a:p>
          <a:p>
            <a:pPr marL="628650" indent="-514350">
              <a:spcBef>
                <a:spcPts val="0"/>
              </a:spcBef>
              <a:spcAft>
                <a:spcPts val="2400"/>
              </a:spcAft>
              <a:buFont typeface="+mj-lt"/>
              <a:buAutoNum type="arabicPeriod"/>
            </a:pPr>
            <a:r>
              <a:rPr lang="en-US" sz="2900" b="1" dirty="0" smtClean="0">
                <a:sym typeface="Wingdings" pitchFamily="2" charset="2"/>
              </a:rPr>
              <a:t>Are there steps we can take as an institution to help students who could be full-time do so?</a:t>
            </a:r>
          </a:p>
          <a:p>
            <a:pPr marL="628650" indent="-514350">
              <a:spcBef>
                <a:spcPts val="0"/>
              </a:spcBef>
              <a:spcAft>
                <a:spcPts val="2400"/>
              </a:spcAft>
              <a:buFont typeface="+mj-lt"/>
              <a:buAutoNum type="arabicPeriod"/>
            </a:pPr>
            <a:r>
              <a:rPr lang="en-US" sz="2900" b="1" dirty="0" smtClean="0">
                <a:sym typeface="Wingdings" pitchFamily="2" charset="2"/>
              </a:rPr>
              <a:t>Why </a:t>
            </a:r>
            <a:r>
              <a:rPr lang="en-US" sz="2900" b="1" dirty="0">
                <a:sym typeface="Wingdings" pitchFamily="2" charset="2"/>
              </a:rPr>
              <a:t>don’t more CA cc students transfer?  Why don’t more transfer with a community college </a:t>
            </a:r>
            <a:r>
              <a:rPr lang="en-US" sz="2900" b="1" dirty="0" smtClean="0">
                <a:sym typeface="Wingdings" pitchFamily="2" charset="2"/>
              </a:rPr>
              <a:t>degree or certificate?</a:t>
            </a:r>
            <a:r>
              <a:rPr lang="en-US" sz="2900" b="1" dirty="0">
                <a:sym typeface="Wingdings" pitchFamily="2" charset="2"/>
              </a:rPr>
              <a:t> </a:t>
            </a:r>
            <a:r>
              <a:rPr lang="en-US" sz="2900" b="1" dirty="0" smtClean="0">
                <a:sym typeface="Wingdings" pitchFamily="2" charset="2"/>
              </a:rPr>
              <a:t> Do </a:t>
            </a:r>
            <a:r>
              <a:rPr lang="en-US" sz="2900" b="1" dirty="0">
                <a:sym typeface="Wingdings" pitchFamily="2" charset="2"/>
              </a:rPr>
              <a:t>most of our students know about ATDs and TAGs?  Are we advising students to pursue them?  If not, why not?  How can we improve the impact of ADTs and TAGs</a:t>
            </a:r>
            <a:r>
              <a:rPr lang="en-US" sz="2900" b="1" dirty="0" smtClean="0">
                <a:sym typeface="Wingdings" pitchFamily="2" charset="2"/>
              </a:rPr>
              <a:t>?</a:t>
            </a:r>
          </a:p>
          <a:p>
            <a:pPr marL="628650" indent="-514350">
              <a:spcBef>
                <a:spcPts val="0"/>
              </a:spcBef>
              <a:spcAft>
                <a:spcPts val="2400"/>
              </a:spcAft>
              <a:buFont typeface="+mj-lt"/>
              <a:buAutoNum type="arabicPeriod"/>
            </a:pPr>
            <a:r>
              <a:rPr lang="en-US" sz="2900" b="1" dirty="0" smtClean="0">
                <a:sym typeface="Wingdings" pitchFamily="2" charset="2"/>
              </a:rPr>
              <a:t>What might we unintentionally be doing as an institution that creates barriers to students completing?</a:t>
            </a:r>
          </a:p>
          <a:p>
            <a:pPr marL="628650" indent="-514350">
              <a:spcBef>
                <a:spcPts val="0"/>
              </a:spcBef>
              <a:spcAft>
                <a:spcPts val="2400"/>
              </a:spcAft>
              <a:buFont typeface="+mj-lt"/>
              <a:buAutoNum type="arabicPeriod"/>
            </a:pPr>
            <a:r>
              <a:rPr lang="en-US" sz="2900" b="1" dirty="0" smtClean="0">
                <a:sym typeface="Wingdings" pitchFamily="2" charset="2"/>
              </a:rPr>
              <a:t>How do you see Guided Pathways helping improve our students’ ability to complete their goals here at RCC?</a:t>
            </a:r>
            <a:endParaRPr lang="en-US" sz="2900" b="1" dirty="0">
              <a:sym typeface="Wingdings" pitchFamily="2" charset="2"/>
            </a:endParaRP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52400"/>
            <a:ext cx="2854236" cy="1737361"/>
          </a:xfrm>
          <a:prstGeom prst="rect">
            <a:avLst/>
          </a:prstGeom>
        </p:spPr>
      </p:pic>
    </p:spTree>
    <p:extLst>
      <p:ext uri="{BB962C8B-B14F-4D97-AF65-F5344CB8AC3E}">
        <p14:creationId xmlns:p14="http://schemas.microsoft.com/office/powerpoint/2010/main" val="242297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7931"/>
            <a:ext cx="9143999" cy="830997"/>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a:solidFill>
                  <a:prstClr val="black"/>
                </a:solidFill>
                <a:latin typeface="Arial" charset="0"/>
                <a:ea typeface="ヒラギノ角ゴ Pro W3" charset="-128"/>
                <a:cs typeface="ヒラギノ角ゴ Pro W3" charset="-128"/>
              </a:rPr>
              <a:t>Lifetime Earnings Gains by Degree Type </a:t>
            </a:r>
            <a:endParaRPr lang="en-US" sz="2400" dirty="0" smtClean="0">
              <a:solidFill>
                <a:prstClr val="black"/>
              </a:solidFill>
              <a:latin typeface="Arial" charset="0"/>
              <a:ea typeface="ヒラギノ角ゴ Pro W3" charset="-128"/>
              <a:cs typeface="ヒラギノ角ゴ Pro W3" charset="-128"/>
            </a:endParaRPr>
          </a:p>
          <a:p>
            <a:pPr algn="ctr" defTabSz="914400" eaLnBrk="0" fontAlgn="base" hangingPunct="0">
              <a:spcBef>
                <a:spcPct val="0"/>
              </a:spcBef>
              <a:spcAft>
                <a:spcPct val="0"/>
              </a:spcAft>
            </a:pPr>
            <a:r>
              <a:rPr lang="en-US" sz="2400" dirty="0" smtClean="0">
                <a:solidFill>
                  <a:prstClr val="black"/>
                </a:solidFill>
                <a:latin typeface="Arial" charset="0"/>
                <a:ea typeface="ヒラギノ角ゴ Pro W3" charset="-128"/>
                <a:cs typeface="ヒラギノ角ゴ Pro W3" charset="-128"/>
              </a:rPr>
              <a:t>(</a:t>
            </a:r>
            <a:r>
              <a:rPr lang="en-US" sz="2400" dirty="0">
                <a:solidFill>
                  <a:prstClr val="black"/>
                </a:solidFill>
                <a:latin typeface="Arial" charset="0"/>
                <a:ea typeface="ヒラギノ角ゴ Pro W3" charset="-128"/>
                <a:cs typeface="ヒラギノ角ゴ Pro W3" charset="-128"/>
              </a:rPr>
              <a:t>compared to HS only)</a:t>
            </a:r>
          </a:p>
        </p:txBody>
      </p:sp>
      <p:graphicFrame>
        <p:nvGraphicFramePr>
          <p:cNvPr id="3" name="Chart 2"/>
          <p:cNvGraphicFramePr/>
          <p:nvPr>
            <p:extLst>
              <p:ext uri="{D42A27DB-BD31-4B8C-83A1-F6EECF244321}">
                <p14:modId xmlns:p14="http://schemas.microsoft.com/office/powerpoint/2010/main" val="3876492533"/>
              </p:ext>
            </p:extLst>
          </p:nvPr>
        </p:nvGraphicFramePr>
        <p:xfrm>
          <a:off x="1" y="1519590"/>
          <a:ext cx="9143999" cy="512294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 y="6477000"/>
            <a:ext cx="7156952" cy="307777"/>
          </a:xfrm>
          <a:prstGeom prst="rect">
            <a:avLst/>
          </a:prstGeom>
          <a:noFill/>
        </p:spPr>
        <p:txBody>
          <a:bodyPr wrap="none" rtlCol="0">
            <a:spAutoFit/>
          </a:bodyPr>
          <a:lstStyle/>
          <a:p>
            <a:r>
              <a:rPr lang="nb-NO" sz="1400" dirty="0"/>
              <a:t>Source: NELS Data, </a:t>
            </a:r>
            <a:r>
              <a:rPr lang="nb-NO" sz="1400" dirty="0" err="1"/>
              <a:t>Marcotte</a:t>
            </a:r>
            <a:r>
              <a:rPr lang="nb-NO" sz="1400" dirty="0"/>
              <a:t>, Bailey, </a:t>
            </a:r>
            <a:r>
              <a:rPr lang="nb-NO" sz="1400" dirty="0" err="1"/>
              <a:t>Borkoski</a:t>
            </a:r>
            <a:r>
              <a:rPr lang="nb-NO" sz="1400" dirty="0"/>
              <a:t>, &amp; </a:t>
            </a:r>
            <a:r>
              <a:rPr lang="nb-NO" sz="1400" dirty="0" err="1"/>
              <a:t>Kienzl</a:t>
            </a:r>
            <a:r>
              <a:rPr lang="nb-NO" sz="1400" dirty="0"/>
              <a:t>, 2005, p. 164-165, 170-171.</a:t>
            </a:r>
            <a:endParaRPr lang="en-US" sz="1400" dirty="0"/>
          </a:p>
        </p:txBody>
      </p:sp>
    </p:spTree>
    <p:extLst>
      <p:ext uri="{BB962C8B-B14F-4D97-AF65-F5344CB8AC3E}">
        <p14:creationId xmlns:p14="http://schemas.microsoft.com/office/powerpoint/2010/main" val="584469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378" y="152400"/>
            <a:ext cx="9143999" cy="830997"/>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prstClr val="black"/>
                </a:solidFill>
                <a:latin typeface="Arial" charset="0"/>
                <a:ea typeface="ヒラギノ角ゴ Pro W3" charset="-128"/>
                <a:cs typeface="ヒラギノ角ゴ Pro W3" charset="-128"/>
              </a:rPr>
              <a:t>Share of Latino Workers without a Bachelor’s Degree </a:t>
            </a:r>
          </a:p>
          <a:p>
            <a:pPr algn="ctr" defTabSz="914400" eaLnBrk="0" fontAlgn="base" hangingPunct="0">
              <a:spcBef>
                <a:spcPct val="0"/>
              </a:spcBef>
              <a:spcAft>
                <a:spcPct val="0"/>
              </a:spcAft>
            </a:pPr>
            <a:r>
              <a:rPr lang="en-US" sz="2400" dirty="0" smtClean="0">
                <a:solidFill>
                  <a:prstClr val="black"/>
                </a:solidFill>
                <a:latin typeface="Arial" charset="0"/>
                <a:ea typeface="ヒラギノ角ゴ Pro W3" charset="-128"/>
                <a:cs typeface="ヒラギノ角ゴ Pro W3" charset="-128"/>
              </a:rPr>
              <a:t>with a good job</a:t>
            </a:r>
            <a:endParaRPr lang="en-US" sz="2400" dirty="0">
              <a:solidFill>
                <a:prstClr val="black"/>
              </a:solidFill>
              <a:latin typeface="Arial" charset="0"/>
              <a:ea typeface="ヒラギノ角ゴ Pro W3" charset="-128"/>
              <a:cs typeface="ヒラギノ角ゴ Pro W3" charset="-128"/>
            </a:endParaRPr>
          </a:p>
        </p:txBody>
      </p:sp>
      <p:sp>
        <p:nvSpPr>
          <p:cNvPr id="4" name="TextBox 3"/>
          <p:cNvSpPr txBox="1"/>
          <p:nvPr/>
        </p:nvSpPr>
        <p:spPr>
          <a:xfrm>
            <a:off x="122321" y="6182380"/>
            <a:ext cx="8610599" cy="523220"/>
          </a:xfrm>
          <a:prstGeom prst="rect">
            <a:avLst/>
          </a:prstGeom>
          <a:noFill/>
        </p:spPr>
        <p:txBody>
          <a:bodyPr wrap="square" rtlCol="0">
            <a:spAutoFit/>
          </a:bodyPr>
          <a:lstStyle/>
          <a:p>
            <a:r>
              <a:rPr lang="nb-NO" sz="1400" dirty="0"/>
              <a:t>Source: </a:t>
            </a:r>
            <a:r>
              <a:rPr lang="en-US" sz="1400" dirty="0"/>
              <a:t>Georgetown University Center on Education and the Workforce analysis of pooled ACS data (2011-15</a:t>
            </a:r>
            <a:r>
              <a:rPr lang="en-US" sz="1400" dirty="0" smtClean="0"/>
              <a:t>).</a:t>
            </a:r>
            <a:endParaRPr lang="en-US" sz="1400" dirty="0"/>
          </a:p>
        </p:txBody>
      </p:sp>
      <p:pic>
        <p:nvPicPr>
          <p:cNvPr id="3" name="Picture 2"/>
          <p:cNvPicPr>
            <a:picLocks noChangeAspect="1"/>
          </p:cNvPicPr>
          <p:nvPr/>
        </p:nvPicPr>
        <p:blipFill rotWithShape="1">
          <a:blip r:embed="rId3"/>
          <a:srcRect l="24611" t="58878" r="57628" b="12416"/>
          <a:stretch/>
        </p:blipFill>
        <p:spPr>
          <a:xfrm>
            <a:off x="1602804" y="1101298"/>
            <a:ext cx="5649631" cy="4963180"/>
          </a:xfrm>
          <a:prstGeom prst="rect">
            <a:avLst/>
          </a:prstGeom>
        </p:spPr>
      </p:pic>
    </p:spTree>
    <p:extLst>
      <p:ext uri="{BB962C8B-B14F-4D97-AF65-F5344CB8AC3E}">
        <p14:creationId xmlns:p14="http://schemas.microsoft.com/office/powerpoint/2010/main" val="1114172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Source: The Equality of Opportunity Project</a:t>
            </a:r>
            <a:endParaRPr lang="en-US" dirty="0"/>
          </a:p>
        </p:txBody>
      </p:sp>
      <p:sp>
        <p:nvSpPr>
          <p:cNvPr id="3" name="Rectangle 2"/>
          <p:cNvSpPr/>
          <p:nvPr/>
        </p:nvSpPr>
        <p:spPr>
          <a:xfrm>
            <a:off x="762000" y="1600200"/>
            <a:ext cx="7696200" cy="1877437"/>
          </a:xfrm>
          <a:prstGeom prst="rect">
            <a:avLst/>
          </a:prstGeom>
        </p:spPr>
        <p:txBody>
          <a:bodyPr wrap="square">
            <a:spAutoFit/>
          </a:bodyPr>
          <a:lstStyle/>
          <a:p>
            <a:r>
              <a:rPr lang="en-US" sz="3200" dirty="0">
                <a:solidFill>
                  <a:schemeClr val="accent2">
                    <a:lumMod val="75000"/>
                  </a:schemeClr>
                </a:solidFill>
              </a:rPr>
              <a:t>Upward mobility rates </a:t>
            </a:r>
            <a:r>
              <a:rPr lang="en-US" sz="2000" dirty="0"/>
              <a:t>– measured, for instance, by the fraction of students who come from families in the bottom income quintile and reach the top quintile </a:t>
            </a:r>
            <a:r>
              <a:rPr lang="en-US" dirty="0"/>
              <a:t>– </a:t>
            </a:r>
            <a:r>
              <a:rPr lang="en-US" sz="3200" dirty="0">
                <a:solidFill>
                  <a:schemeClr val="accent2">
                    <a:lumMod val="75000"/>
                  </a:schemeClr>
                </a:solidFill>
              </a:rPr>
              <a:t>vary substantially across colleges.</a:t>
            </a:r>
          </a:p>
        </p:txBody>
      </p:sp>
      <p:sp>
        <p:nvSpPr>
          <p:cNvPr id="5" name="Rectangle 4"/>
          <p:cNvSpPr/>
          <p:nvPr/>
        </p:nvSpPr>
        <p:spPr>
          <a:xfrm>
            <a:off x="1828800" y="457200"/>
            <a:ext cx="5715000" cy="1077218"/>
          </a:xfrm>
          <a:prstGeom prst="rect">
            <a:avLst/>
          </a:prstGeom>
        </p:spPr>
        <p:txBody>
          <a:bodyPr wrap="square">
            <a:spAutoFit/>
          </a:bodyPr>
          <a:lstStyle/>
          <a:p>
            <a:pPr algn="ctr"/>
            <a:r>
              <a:rPr lang="en-US" sz="3200" b="1" dirty="0">
                <a:solidFill>
                  <a:schemeClr val="accent2">
                    <a:lumMod val="75000"/>
                  </a:schemeClr>
                </a:solidFill>
              </a:rPr>
              <a:t>Colleges and Upward Mobility</a:t>
            </a:r>
          </a:p>
        </p:txBody>
      </p:sp>
    </p:spTree>
    <p:extLst>
      <p:ext uri="{BB962C8B-B14F-4D97-AF65-F5344CB8AC3E}">
        <p14:creationId xmlns:p14="http://schemas.microsoft.com/office/powerpoint/2010/main" val="133921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TextBox 92"/>
          <p:cNvSpPr txBox="1"/>
          <p:nvPr/>
        </p:nvSpPr>
        <p:spPr>
          <a:xfrm>
            <a:off x="133" y="833190"/>
            <a:ext cx="9143867" cy="338554"/>
          </a:xfrm>
          <a:prstGeom prst="rect">
            <a:avLst/>
          </a:prstGeom>
          <a:noFill/>
        </p:spPr>
        <p:txBody>
          <a:bodyPr wrap="square" rtlCol="0">
            <a:spAutoFit/>
          </a:bodyPr>
          <a:lstStyle/>
          <a:p>
            <a:pPr algn="ctr" defTabSz="914400">
              <a:defRPr/>
            </a:pPr>
            <a:r>
              <a:rPr lang="en-US" sz="1600" kern="0" dirty="0">
                <a:solidFill>
                  <a:srgbClr val="1E2D53"/>
                </a:solidFill>
                <a:latin typeface="Arial"/>
                <a:cs typeface="Arial"/>
              </a:rPr>
              <a:t>Top 10 Colleges by Mobility Rate (Bottom to Top 20%)</a:t>
            </a:r>
          </a:p>
        </p:txBody>
      </p:sp>
      <p:graphicFrame>
        <p:nvGraphicFramePr>
          <p:cNvPr id="1404" name="Table 1403"/>
          <p:cNvGraphicFramePr>
            <a:graphicFrameLocks noGrp="1"/>
          </p:cNvGraphicFramePr>
          <p:nvPr>
            <p:extLst>
              <p:ext uri="{D42A27DB-BD31-4B8C-83A1-F6EECF244321}">
                <p14:modId xmlns:p14="http://schemas.microsoft.com/office/powerpoint/2010/main" val="2888755510"/>
              </p:ext>
            </p:extLst>
          </p:nvPr>
        </p:nvGraphicFramePr>
        <p:xfrm>
          <a:off x="228600" y="1218076"/>
          <a:ext cx="8610600" cy="5351129"/>
        </p:xfrm>
        <a:graphic>
          <a:graphicData uri="http://schemas.openxmlformats.org/drawingml/2006/table">
            <a:tbl>
              <a:tblPr firstRow="1" firstCol="1" bandRow="1"/>
              <a:tblGrid>
                <a:gridCol w="685800">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1549400">
                  <a:extLst>
                    <a:ext uri="{9D8B030D-6E8A-4147-A177-3AD203B41FA5}">
                      <a16:colId xmlns="" xmlns:a16="http://schemas.microsoft.com/office/drawing/2014/main" val="20002"/>
                    </a:ext>
                  </a:extLst>
                </a:gridCol>
                <a:gridCol w="1549400">
                  <a:extLst>
                    <a:ext uri="{9D8B030D-6E8A-4147-A177-3AD203B41FA5}">
                      <a16:colId xmlns="" xmlns:a16="http://schemas.microsoft.com/office/drawing/2014/main" val="20003"/>
                    </a:ext>
                  </a:extLst>
                </a:gridCol>
                <a:gridCol w="1549400">
                  <a:extLst>
                    <a:ext uri="{9D8B030D-6E8A-4147-A177-3AD203B41FA5}">
                      <a16:colId xmlns="" xmlns:a16="http://schemas.microsoft.com/office/drawing/2014/main" val="20004"/>
                    </a:ext>
                  </a:extLst>
                </a:gridCol>
              </a:tblGrid>
              <a:tr h="349084">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ea typeface="Calibri"/>
                          <a:cs typeface="Arial" panose="020B0604020202020204" pitchFamily="34" charset="0"/>
                        </a:rPr>
                        <a:t>Rank</a:t>
                      </a:r>
                    </a:p>
                  </a:txBody>
                  <a:tcPr marL="51786" marR="517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b="1" dirty="0">
                          <a:latin typeface="Arial" panose="020B0604020202020204" pitchFamily="34" charset="0"/>
                          <a:cs typeface="Arial" panose="020B0604020202020204" pitchFamily="34" charset="0"/>
                        </a:rPr>
                        <a:t>Name</a:t>
                      </a:r>
                    </a:p>
                  </a:txBody>
                  <a:tcPr marL="51786" marR="517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600" b="1" dirty="0">
                          <a:latin typeface="Arial" panose="020B0604020202020204" pitchFamily="34" charset="0"/>
                          <a:cs typeface="Arial" panose="020B0604020202020204" pitchFamily="34" charset="0"/>
                        </a:rPr>
                        <a:t>Mobility Rate</a:t>
                      </a:r>
                    </a:p>
                  </a:txBody>
                  <a:tcPr marL="51786" marR="517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600" b="1" dirty="0">
                          <a:latin typeface="Arial" panose="020B0604020202020204" pitchFamily="34" charset="0"/>
                          <a:cs typeface="Arial" panose="020B0604020202020204" pitchFamily="34" charset="0"/>
                        </a:rPr>
                        <a:t>=     Access   x</a:t>
                      </a:r>
                    </a:p>
                  </a:txBody>
                  <a:tcPr marL="51786" marR="517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600" b="1" dirty="0">
                          <a:latin typeface="Arial" panose="020B0604020202020204" pitchFamily="34" charset="0"/>
                          <a:cs typeface="Arial" panose="020B0604020202020204" pitchFamily="34" charset="0"/>
                        </a:rPr>
                        <a:t>Success Rate</a:t>
                      </a:r>
                    </a:p>
                  </a:txBody>
                  <a:tcPr marL="51786" marR="517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0"/>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1</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Cal State</a:t>
                      </a:r>
                      <a:r>
                        <a:rPr lang="en-US" sz="1600" b="0" i="0" u="none" strike="noStrike" baseline="0" dirty="0">
                          <a:effectLst/>
                          <a:latin typeface="Arial" panose="020B0604020202020204" pitchFamily="34" charset="0"/>
                          <a:cs typeface="Arial" panose="020B0604020202020204" pitchFamily="34" charset="0"/>
                        </a:rPr>
                        <a:t> University</a:t>
                      </a:r>
                      <a:r>
                        <a:rPr lang="en-US" sz="1600" b="0" i="0" u="none" strike="noStrike" dirty="0">
                          <a:effectLst/>
                          <a:latin typeface="Arial" panose="020B0604020202020204" pitchFamily="34" charset="0"/>
                          <a:cs typeface="Arial" panose="020B0604020202020204" pitchFamily="34" charset="0"/>
                        </a:rPr>
                        <a:t> – 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solidFill>
                            <a:schemeClr val="tx1"/>
                          </a:solidFill>
                          <a:effectLst/>
                          <a:latin typeface="Arial" panose="020B0604020202020204" pitchFamily="34" charset="0"/>
                          <a:cs typeface="Arial" panose="020B0604020202020204" pitchFamily="34" charset="0"/>
                        </a:rPr>
                        <a:t>29.9%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01"/>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2</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Pace University – New York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latin typeface="Arial" panose="020B0604020202020204" pitchFamily="34" charset="0"/>
                          <a:cs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latin typeface="Arial" panose="020B0604020202020204" pitchFamily="34" charset="0"/>
                          <a:cs typeface="Arial" panose="020B0604020202020204" pitchFamily="34" charset="0"/>
                        </a:rPr>
                        <a:t>15.2%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55.6</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320185202"/>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3</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SUNY</a:t>
                      </a:r>
                      <a:r>
                        <a:rPr lang="en-US" sz="1600" baseline="0" dirty="0">
                          <a:latin typeface="Arial" panose="020B0604020202020204" pitchFamily="34" charset="0"/>
                          <a:cs typeface="Arial" panose="020B0604020202020204" pitchFamily="34" charset="0"/>
                        </a:rPr>
                        <a:t> </a:t>
                      </a:r>
                      <a:r>
                        <a:rPr lang="en-US" sz="1600" b="0" i="0" u="none" strike="noStrike" dirty="0">
                          <a:effectLst/>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Stony Brook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latin typeface="Arial" panose="020B0604020202020204" pitchFamily="34" charset="0"/>
                          <a:cs typeface="Arial" panose="020B0604020202020204" pitchFamily="34" charset="0"/>
                        </a:rPr>
                        <a:t>8.4</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latin typeface="Arial" panose="020B0604020202020204" pitchFamily="34" charset="0"/>
                          <a:cs typeface="Arial" panose="020B0604020202020204" pitchFamily="34" charset="0"/>
                        </a:rPr>
                        <a:t>16.4%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51.2</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205485935"/>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4</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Technical Career Institutes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8.0</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40.3</a:t>
                      </a:r>
                      <a:r>
                        <a:rPr lang="en-US" sz="1600" dirty="0">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solidFill>
                            <a:schemeClr val="tx1"/>
                          </a:solidFill>
                          <a:effectLst/>
                          <a:latin typeface="Arial" panose="020B0604020202020204" pitchFamily="34" charset="0"/>
                          <a:cs typeface="Arial" panose="020B0604020202020204" pitchFamily="34" charset="0"/>
                        </a:rPr>
                        <a:t>19.8%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02"/>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5</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University of Texas – Pan American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latin typeface="Arial" panose="020B0604020202020204" pitchFamily="34" charset="0"/>
                          <a:cs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latin typeface="Arial" panose="020B0604020202020204" pitchFamily="34" charset="0"/>
                          <a:cs typeface="Arial" panose="020B0604020202020204" pitchFamily="34" charset="0"/>
                        </a:rPr>
                        <a:t>38.7%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19.8%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05"/>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6</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r>
                        <a:rPr lang="en-US" sz="1600" dirty="0">
                          <a:latin typeface="Arial" panose="020B0604020202020204" pitchFamily="34" charset="0"/>
                          <a:cs typeface="Arial" panose="020B0604020202020204" pitchFamily="34" charset="0"/>
                        </a:rPr>
                        <a:t>CUNY System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latin typeface="Arial" panose="020B0604020202020204" pitchFamily="34" charset="0"/>
                          <a:cs typeface="Arial" panose="020B0604020202020204" pitchFamily="34" charset="0"/>
                        </a:rPr>
                        <a:t>7.2</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latin typeface="Arial" panose="020B0604020202020204" pitchFamily="34" charset="0"/>
                          <a:cs typeface="Arial" panose="020B0604020202020204" pitchFamily="34" charset="0"/>
                        </a:rPr>
                        <a:t>28.7%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25.2</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06"/>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7</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l" fontAlgn="b"/>
                      <a:r>
                        <a:rPr lang="en-US" sz="1600" b="1" i="0" u="none" strike="noStrike" dirty="0">
                          <a:effectLst/>
                          <a:latin typeface="Arial" panose="020B0604020202020204" pitchFamily="34" charset="0"/>
                          <a:cs typeface="Arial" panose="020B0604020202020204" pitchFamily="34" charset="0"/>
                        </a:rPr>
                        <a:t>Glendale Community College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ctr"/>
                      <a:r>
                        <a:rPr lang="en-US" sz="1600" dirty="0">
                          <a:latin typeface="Arial" panose="020B0604020202020204" pitchFamily="34" charset="0"/>
                          <a:cs typeface="Arial" panose="020B0604020202020204" pitchFamily="34" charset="0"/>
                        </a:rPr>
                        <a:t>7.1</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ctr"/>
                      <a:r>
                        <a:rPr lang="en-US" sz="1600" dirty="0">
                          <a:latin typeface="Arial" panose="020B0604020202020204" pitchFamily="34" charset="0"/>
                          <a:cs typeface="Arial" panose="020B0604020202020204" pitchFamily="34" charset="0"/>
                        </a:rPr>
                        <a:t>32.4</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21.9</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 xmlns:a16="http://schemas.microsoft.com/office/drawing/2014/main" val="10007"/>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8</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South Texas College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6.9</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52.4</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solidFill>
                            <a:schemeClr val="tx1"/>
                          </a:solidFill>
                          <a:effectLst/>
                          <a:latin typeface="Arial" panose="020B0604020202020204" pitchFamily="34" charset="0"/>
                          <a:cs typeface="Arial" panose="020B0604020202020204" pitchFamily="34" charset="0"/>
                        </a:rPr>
                        <a:t>13.2%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3200256069"/>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9</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Cal State Polytechnic – Pomona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6.8</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14.9</a:t>
                      </a:r>
                      <a:r>
                        <a:rPr lang="en-US" sz="1600" b="0" i="0" u="none" strike="noStrike" dirty="0">
                          <a:solidFill>
                            <a:schemeClr val="tx1"/>
                          </a:solidFill>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solidFill>
                            <a:schemeClr val="tx1"/>
                          </a:solidFill>
                          <a:effectLst/>
                          <a:latin typeface="Arial" panose="020B0604020202020204" pitchFamily="34" charset="0"/>
                          <a:cs typeface="Arial" panose="020B0604020202020204" pitchFamily="34" charset="0"/>
                        </a:rPr>
                        <a:t>45.8%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08"/>
                  </a:ext>
                </a:extLst>
              </a:tr>
              <a:tr h="474868">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10</a:t>
                      </a:r>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l" fontAlgn="b"/>
                      <a:r>
                        <a:rPr lang="en-US" sz="1600" b="0" i="0" u="none" strike="noStrike" dirty="0">
                          <a:effectLst/>
                          <a:latin typeface="Arial" panose="020B0604020202020204" pitchFamily="34" charset="0"/>
                          <a:cs typeface="Arial" panose="020B0604020202020204" pitchFamily="34" charset="0"/>
                        </a:rPr>
                        <a:t>University of Texas – El Paso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6.8</a:t>
                      </a:r>
                      <a:r>
                        <a:rPr lang="en-US" sz="1600" dirty="0">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effectLst/>
                          <a:latin typeface="Arial" panose="020B0604020202020204" pitchFamily="34" charset="0"/>
                          <a:cs typeface="Arial" panose="020B0604020202020204" pitchFamily="34" charset="0"/>
                        </a:rPr>
                        <a:t>28.0%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fontAlgn="b"/>
                      <a:r>
                        <a:rPr lang="en-US" sz="1600" b="0" i="0" u="none" strike="noStrike" dirty="0">
                          <a:solidFill>
                            <a:schemeClr val="tx1"/>
                          </a:solidFill>
                          <a:effectLst/>
                          <a:latin typeface="Arial" panose="020B0604020202020204" pitchFamily="34" charset="0"/>
                          <a:cs typeface="Arial" panose="020B0604020202020204" pitchFamily="34" charset="0"/>
                        </a:rPr>
                        <a:t>24.4</a:t>
                      </a:r>
                      <a:r>
                        <a:rPr lang="en-US" sz="1600" b="0" i="0" u="none" strike="noStrike" dirty="0">
                          <a:effectLst/>
                          <a:latin typeface="Arial" panose="020B0604020202020204" pitchFamily="34" charset="0"/>
                          <a:cs typeface="Arial" panose="020B0604020202020204" pitchFamily="34" charset="0"/>
                        </a:rPr>
                        <a:t>%</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10"/>
                  </a:ext>
                </a:extLst>
              </a:tr>
              <a:tr h="192592">
                <a:tc>
                  <a:txBody>
                    <a:bodyPr/>
                    <a:lstStyle/>
                    <a:p>
                      <a:pPr algn="ctr" rtl="0"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rtl="0"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rtl="0"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rtl="0"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rtl="0"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 xmlns:a16="http://schemas.microsoft.com/office/drawing/2014/main" val="10011"/>
                  </a:ext>
                </a:extLst>
              </a:tr>
            </a:tbl>
          </a:graphicData>
        </a:graphic>
      </p:graphicFrame>
      <p:sp>
        <p:nvSpPr>
          <p:cNvPr id="4" name="TextBox 3"/>
          <p:cNvSpPr txBox="1"/>
          <p:nvPr/>
        </p:nvSpPr>
        <p:spPr>
          <a:xfrm>
            <a:off x="152400" y="6400800"/>
            <a:ext cx="3078650" cy="246221"/>
          </a:xfrm>
          <a:prstGeom prst="rect">
            <a:avLst/>
          </a:prstGeom>
          <a:noFill/>
        </p:spPr>
        <p:txBody>
          <a:bodyPr wrap="none" rtlCol="0">
            <a:spAutoFit/>
          </a:bodyPr>
          <a:lstStyle/>
          <a:p>
            <a:r>
              <a:rPr lang="en-US" sz="1000" dirty="0">
                <a:latin typeface="Arial"/>
                <a:cs typeface="Arial"/>
              </a:rPr>
              <a:t>Equality of Opportunity Project (</a:t>
            </a:r>
            <a:r>
              <a:rPr lang="en-US" sz="1000" dirty="0" err="1">
                <a:latin typeface="Arial"/>
                <a:cs typeface="Arial"/>
              </a:rPr>
              <a:t>Chetty</a:t>
            </a:r>
            <a:r>
              <a:rPr lang="en-US" sz="1000" dirty="0">
                <a:latin typeface="Arial"/>
                <a:cs typeface="Arial"/>
              </a:rPr>
              <a:t> et al., 2017)</a:t>
            </a:r>
          </a:p>
        </p:txBody>
      </p:sp>
      <p:sp>
        <p:nvSpPr>
          <p:cNvPr id="2" name="TextBox 1"/>
          <p:cNvSpPr txBox="1"/>
          <p:nvPr/>
        </p:nvSpPr>
        <p:spPr>
          <a:xfrm>
            <a:off x="0" y="228600"/>
            <a:ext cx="9174636" cy="738664"/>
          </a:xfrm>
          <a:prstGeom prst="rect">
            <a:avLst/>
          </a:prstGeom>
          <a:noFill/>
        </p:spPr>
        <p:txBody>
          <a:bodyPr wrap="square" rtlCol="0">
            <a:spAutoFit/>
          </a:bodyPr>
          <a:lstStyle/>
          <a:p>
            <a:pPr algn="ctr"/>
            <a:r>
              <a:rPr lang="en-US" sz="2400" b="1" dirty="0"/>
              <a:t>Colleges vary in their effect on Social Mobility</a:t>
            </a:r>
          </a:p>
          <a:p>
            <a:pPr algn="ctr"/>
            <a:r>
              <a:rPr lang="en-US" b="1" i="1" dirty="0"/>
              <a:t>Top Mobility Colleges Require Access + Success</a:t>
            </a:r>
          </a:p>
        </p:txBody>
      </p:sp>
    </p:spTree>
    <p:extLst>
      <p:ext uri="{BB962C8B-B14F-4D97-AF65-F5344CB8AC3E}">
        <p14:creationId xmlns:p14="http://schemas.microsoft.com/office/powerpoint/2010/main" val="3480454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dirty="0">
                <a:cs typeface="Arial" panose="020B0604020202020204" pitchFamily="34" charset="0"/>
              </a:rPr>
              <a:t>Guided Pathways and the Vision for Success</a:t>
            </a:r>
            <a:endParaRPr lang="en-US" sz="4000" dirty="0"/>
          </a:p>
        </p:txBody>
      </p:sp>
      <p:sp>
        <p:nvSpPr>
          <p:cNvPr id="2" name="Content Placeholder 1"/>
          <p:cNvSpPr>
            <a:spLocks noGrp="1"/>
          </p:cNvSpPr>
          <p:nvPr>
            <p:ph idx="1"/>
          </p:nvPr>
        </p:nvSpPr>
        <p:spPr>
          <a:xfrm>
            <a:off x="381001" y="1981200"/>
            <a:ext cx="8305800" cy="4495799"/>
          </a:xfrm>
        </p:spPr>
        <p:txBody>
          <a:bodyPr>
            <a:normAutofit/>
          </a:bodyPr>
          <a:lstStyle/>
          <a:p>
            <a:pPr marL="0" indent="0">
              <a:buNone/>
            </a:pPr>
            <a:r>
              <a:rPr lang="en-US" b="1" u="sng" dirty="0" smtClean="0"/>
              <a:t>The Guided Pathways model </a:t>
            </a:r>
          </a:p>
          <a:p>
            <a:r>
              <a:rPr lang="en-US" b="1" dirty="0" smtClean="0"/>
              <a:t>Embodies equity</a:t>
            </a:r>
          </a:p>
          <a:p>
            <a:r>
              <a:rPr lang="en-US" b="1" dirty="0"/>
              <a:t>I</a:t>
            </a:r>
            <a:r>
              <a:rPr lang="en-US" b="1" dirty="0" smtClean="0"/>
              <a:t>s </a:t>
            </a:r>
            <a:r>
              <a:rPr lang="en-US" b="1" u="sng" dirty="0" smtClean="0"/>
              <a:t>not</a:t>
            </a:r>
            <a:r>
              <a:rPr lang="en-US" b="1" dirty="0" smtClean="0"/>
              <a:t> just another initiative</a:t>
            </a:r>
          </a:p>
          <a:p>
            <a:r>
              <a:rPr lang="en-US" b="1" dirty="0"/>
              <a:t>I</a:t>
            </a:r>
            <a:r>
              <a:rPr lang="en-US" b="1" dirty="0" smtClean="0"/>
              <a:t>s a </a:t>
            </a:r>
            <a:r>
              <a:rPr lang="en-US" b="1" dirty="0"/>
              <a:t>c</a:t>
            </a:r>
            <a:r>
              <a:rPr lang="en-US" b="1" dirty="0" smtClean="0"/>
              <a:t>omprehensive approach to combating poverty</a:t>
            </a:r>
          </a:p>
          <a:p>
            <a:r>
              <a:rPr lang="en-US" b="1" dirty="0"/>
              <a:t>I</a:t>
            </a:r>
            <a:r>
              <a:rPr lang="en-US" b="1" dirty="0" smtClean="0"/>
              <a:t>s a means to realize social and economic justice</a:t>
            </a:r>
          </a:p>
          <a:p>
            <a:r>
              <a:rPr lang="en-US" b="1" dirty="0"/>
              <a:t>S</a:t>
            </a:r>
            <a:r>
              <a:rPr lang="en-US" b="1" dirty="0" smtClean="0"/>
              <a:t>tarts with careers and works backwards</a:t>
            </a:r>
          </a:p>
          <a:p>
            <a:r>
              <a:rPr lang="en-US" b="1" dirty="0" smtClean="0"/>
              <a:t>Increases transfer</a:t>
            </a:r>
          </a:p>
          <a:p>
            <a:r>
              <a:rPr lang="en-US" b="1" dirty="0" smtClean="0"/>
              <a:t>Increases living wages </a:t>
            </a:r>
          </a:p>
          <a:p>
            <a:pPr marL="114300" indent="0">
              <a:buNone/>
            </a:pPr>
            <a:endParaRPr lang="en-US" dirty="0"/>
          </a:p>
          <a:p>
            <a:pPr marL="114300" indent="0" algn="ctr">
              <a:buNone/>
            </a:pPr>
            <a:r>
              <a:rPr lang="en-US" sz="2800" b="1" i="1" dirty="0" smtClean="0">
                <a:solidFill>
                  <a:schemeClr val="accent1">
                    <a:lumMod val="75000"/>
                  </a:schemeClr>
                </a:solidFill>
              </a:rPr>
              <a:t>But how, why is Guided Pathways different?</a:t>
            </a:r>
            <a:endParaRPr lang="en-US" sz="2800" b="1" i="1" dirty="0">
              <a:solidFill>
                <a:schemeClr val="accent1">
                  <a:lumMod val="75000"/>
                </a:schemeClr>
              </a:solidFill>
            </a:endParaRPr>
          </a:p>
        </p:txBody>
      </p:sp>
    </p:spTree>
    <p:extLst>
      <p:ext uri="{BB962C8B-B14F-4D97-AF65-F5344CB8AC3E}">
        <p14:creationId xmlns:p14="http://schemas.microsoft.com/office/powerpoint/2010/main" val="247282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D3F921F5AB244C9F36D0014FC74623" ma:contentTypeVersion="0" ma:contentTypeDescription="Create a new document." ma:contentTypeScope="" ma:versionID="f26965fc0e6d66426f624cdf6e8b97d6">
  <xsd:schema xmlns:xsd="http://www.w3.org/2001/XMLSchema" xmlns:xs="http://www.w3.org/2001/XMLSchema" xmlns:p="http://schemas.microsoft.com/office/2006/metadata/properties" xmlns:ns2="9c56037c-f514-435f-9335-5f2347cc2d2b" targetNamespace="http://schemas.microsoft.com/office/2006/metadata/properties" ma:root="true" ma:fieldsID="9ea4979d7d742b8507e2f7a779813d00" ns2:_="">
    <xsd:import namespace="9c56037c-f514-435f-9335-5f2347cc2d2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6037c-f514-435f-9335-5f2347cc2d2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c56037c-f514-435f-9335-5f2347cc2d2b">RHPV64EJFW6T-403-2233</_dlc_DocId>
    <_dlc_DocIdUrl xmlns="9c56037c-f514-435f-9335-5f2347cc2d2b">
      <Url>https://staging.rcc.edu/about/president/strategic-planning/_layouts/DocIdRedir.aspx?ID=RHPV64EJFW6T-403-2233</Url>
      <Description>RHPV64EJFW6T-403-2233</Description>
    </_dlc_DocIdUrl>
  </documentManagement>
</p:properties>
</file>

<file path=customXml/itemProps1.xml><?xml version="1.0" encoding="utf-8"?>
<ds:datastoreItem xmlns:ds="http://schemas.openxmlformats.org/officeDocument/2006/customXml" ds:itemID="{5288FB71-8D75-4010-B157-4F9C89C4109A}"/>
</file>

<file path=customXml/itemProps2.xml><?xml version="1.0" encoding="utf-8"?>
<ds:datastoreItem xmlns:ds="http://schemas.openxmlformats.org/officeDocument/2006/customXml" ds:itemID="{3203B667-27F7-4600-A439-217DC3237D4C}"/>
</file>

<file path=customXml/itemProps3.xml><?xml version="1.0" encoding="utf-8"?>
<ds:datastoreItem xmlns:ds="http://schemas.openxmlformats.org/officeDocument/2006/customXml" ds:itemID="{48D07AAE-1177-4284-AF11-C7C574094F58}"/>
</file>

<file path=customXml/itemProps4.xml><?xml version="1.0" encoding="utf-8"?>
<ds:datastoreItem xmlns:ds="http://schemas.openxmlformats.org/officeDocument/2006/customXml" ds:itemID="{592818E7-CFFC-4082-94B3-6C2E10AAF7D1}"/>
</file>

<file path=docProps/app.xml><?xml version="1.0" encoding="utf-8"?>
<Properties xmlns="http://schemas.openxmlformats.org/officeDocument/2006/extended-properties" xmlns:vt="http://schemas.openxmlformats.org/officeDocument/2006/docPropsVTypes">
  <Template>Aspect</Template>
  <TotalTime>19479</TotalTime>
  <Words>3181</Words>
  <Application>Microsoft Office PowerPoint</Application>
  <PresentationFormat>On-screen Show (4:3)</PresentationFormat>
  <Paragraphs>469</Paragraphs>
  <Slides>49</Slides>
  <Notes>49</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ＭＳ Ｐゴシック</vt:lpstr>
      <vt:lpstr>Arial</vt:lpstr>
      <vt:lpstr>Book Antiqua</vt:lpstr>
      <vt:lpstr>Calibri</vt:lpstr>
      <vt:lpstr>Century Gothic</vt:lpstr>
      <vt:lpstr>Chalkboard</vt:lpstr>
      <vt:lpstr>Helvetica</vt:lpstr>
      <vt:lpstr>Wingdings</vt:lpstr>
      <vt:lpstr>ヒラギノ角ゴ Pro W3</vt:lpstr>
      <vt:lpstr>Apothecary</vt:lpstr>
      <vt:lpstr>Guided Pathways:  Completion, Equity, and Economic Mobility</vt:lpstr>
      <vt:lpstr>Outcomes for Retreat</vt:lpstr>
      <vt:lpstr>RIVERSIDE COMMUNITY COLLEGE DISTRICT:  GUIDED PATHWAYS   </vt:lpstr>
      <vt:lpstr>PowerPoint Presentation</vt:lpstr>
      <vt:lpstr>PowerPoint Presentation</vt:lpstr>
      <vt:lpstr>PowerPoint Presentation</vt:lpstr>
      <vt:lpstr>PowerPoint Presentation</vt:lpstr>
      <vt:lpstr>PowerPoint Presentation</vt:lpstr>
      <vt:lpstr>Guided Pathways and the Vision for Success</vt:lpstr>
      <vt:lpstr>Widespread Reform – Little Progress</vt:lpstr>
      <vt:lpstr>Problem with the Structure of Community Colleges</vt:lpstr>
      <vt:lpstr>PowerPoint Presentation</vt:lpstr>
      <vt:lpstr>Cafeteria College</vt:lpstr>
      <vt:lpstr>Why Does the Guided Pathways Framework Work? </vt:lpstr>
      <vt:lpstr>Pathways include more than RCC</vt:lpstr>
      <vt:lpstr>What changes taking place at the state and national level have an impact on RCC’s pathways work?  </vt:lpstr>
      <vt:lpstr>Current Trends Driving Change in Higher Education</vt:lpstr>
      <vt:lpstr>Designing and Implementing Guided Pathways—the picture from the state</vt:lpstr>
      <vt:lpstr>GOALS from the State Chancellor’s Office </vt:lpstr>
      <vt:lpstr>New Funding Model for CA Community Colleges</vt:lpstr>
      <vt:lpstr>RCC: Planning for Pathways 2014-2016</vt:lpstr>
      <vt:lpstr>PowerPoint Presentation</vt:lpstr>
      <vt:lpstr>Pathways is about equity</vt:lpstr>
      <vt:lpstr>PowerPoint Presentation</vt:lpstr>
      <vt:lpstr>Projected Shortage of Colleges Workers in CA</vt:lpstr>
      <vt:lpstr>PowerPoint Presentation</vt:lpstr>
      <vt:lpstr>Where Californians Attend College</vt:lpstr>
      <vt:lpstr>California: Highest Outcomes in Six Years by Income  Among FTEIC Degree-Seeking Community College Students (Excluding Dual Enrollment Students) </vt:lpstr>
      <vt:lpstr>What About at RCC? First-time freshmen Enrolling in 2010-2011  with fall 2017 status</vt:lpstr>
      <vt:lpstr>Riverside City College Transfer Volume Cohorts</vt:lpstr>
      <vt:lpstr>RCC to CSUSB  5 Year Projection</vt:lpstr>
      <vt:lpstr>Transfer Applications, Admitted, Enrolled</vt:lpstr>
      <vt:lpstr>Current Students</vt:lpstr>
      <vt:lpstr>Target:  Double the number of RCCD transfer students to CSUSB over the next 5 years</vt:lpstr>
      <vt:lpstr>So what are the barriers we have to address to make this work? </vt:lpstr>
      <vt:lpstr> Barriers to Transfer Success</vt:lpstr>
      <vt:lpstr>Transfer Success Barriers</vt:lpstr>
      <vt:lpstr>Website Exercise</vt:lpstr>
      <vt:lpstr>Enrollment Patterns among ~100K Bachelor’s Degree Completers from the Fall 2007 Entering CC Cohort</vt:lpstr>
      <vt:lpstr>What About Part-Time Students?</vt:lpstr>
      <vt:lpstr>PowerPoint Presentation</vt:lpstr>
      <vt:lpstr>Transfer Success Barriers</vt:lpstr>
      <vt:lpstr>Why Aren’t More Students Transferring?</vt:lpstr>
      <vt:lpstr>Median credits earned by associate degree completers 20 CCC programs with the most completers in 2015-16</vt:lpstr>
      <vt:lpstr>Transfer Success Barriers</vt:lpstr>
      <vt:lpstr>Estimated Percentage of Credits Lost in Transfer, on Average, by Transfer Path, Academic Years 2003-04 to 2008-09</vt:lpstr>
      <vt:lpstr>PowerPoint Presentation</vt:lpstr>
      <vt:lpstr>PowerPoint Presentation</vt:lpstr>
      <vt:lpstr>Discussion Questions</vt:lpstr>
    </vt:vector>
  </TitlesOfParts>
  <Company>Riverside Community College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RCCD</dc:creator>
  <cp:lastModifiedBy>McEwen, Wendy</cp:lastModifiedBy>
  <cp:revision>50</cp:revision>
  <cp:lastPrinted>2018-03-07T21:55:33Z</cp:lastPrinted>
  <dcterms:created xsi:type="dcterms:W3CDTF">2018-02-14T20:55:49Z</dcterms:created>
  <dcterms:modified xsi:type="dcterms:W3CDTF">2018-03-08T22:22:11Z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0x010100B6D3F921F5AB244C9F36D0014FC74623</vt:lpwstr>
  </property>
  <property fmtid="{D5CDD505-2E9C-101B-9397-08002B2CF9AE}" pid="3" name="_dlc_DocIdItemGuid">
    <vt:lpwstr>900beb8c-f87b-4a3f-ac55-abaf3fd936c8</vt:lpwstr>
  </property>
</Properties>
</file>