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15"/>
  </p:notesMasterIdLst>
  <p:sldIdLst>
    <p:sldId id="256" r:id="rId2"/>
    <p:sldId id="259" r:id="rId3"/>
    <p:sldId id="301" r:id="rId4"/>
    <p:sldId id="303" r:id="rId5"/>
    <p:sldId id="293" r:id="rId6"/>
    <p:sldId id="302" r:id="rId7"/>
    <p:sldId id="300" r:id="rId8"/>
    <p:sldId id="305" r:id="rId9"/>
    <p:sldId id="304" r:id="rId10"/>
    <p:sldId id="260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8CA"/>
    <a:srgbClr val="00727D"/>
    <a:srgbClr val="C96072"/>
    <a:srgbClr val="872434"/>
    <a:srgbClr val="75293F"/>
    <a:srgbClr val="9C3653"/>
    <a:srgbClr val="CD7187"/>
    <a:srgbClr val="44C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819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61EA0-A423-4737-A7D4-A6EEAB18F307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2FB55A-F6D1-49A4-AE8D-EE46025EA439}">
      <dgm:prSet phldrT="[Text]" custT="1"/>
      <dgm:spPr/>
      <dgm:t>
        <a:bodyPr/>
        <a:lstStyle/>
        <a:p>
          <a:r>
            <a:rPr lang="en-US" sz="1600" dirty="0" smtClean="0"/>
            <a:t>Education &amp; Teacher Preparation</a:t>
          </a:r>
          <a:endParaRPr lang="en-US" sz="1600" dirty="0"/>
        </a:p>
      </dgm:t>
    </dgm:pt>
    <dgm:pt modelId="{3BD262D8-81CB-4CE0-99E1-7BCB0C2226F2}" type="parTrans" cxnId="{EEFE24D4-28CD-428E-AC5F-5028A90F3BDD}">
      <dgm:prSet/>
      <dgm:spPr/>
      <dgm:t>
        <a:bodyPr/>
        <a:lstStyle/>
        <a:p>
          <a:endParaRPr lang="en-US" sz="2400"/>
        </a:p>
      </dgm:t>
    </dgm:pt>
    <dgm:pt modelId="{160FA47B-6B7A-4B14-864A-4318F97E0B92}" type="sibTrans" cxnId="{EEFE24D4-28CD-428E-AC5F-5028A90F3BDD}">
      <dgm:prSet/>
      <dgm:spPr/>
      <dgm:t>
        <a:bodyPr/>
        <a:lstStyle/>
        <a:p>
          <a:endParaRPr lang="en-US" sz="2400"/>
        </a:p>
      </dgm:t>
    </dgm:pt>
    <dgm:pt modelId="{9F24E55C-B71F-4C13-8A78-292BE5D389A7}">
      <dgm:prSet phldrT="[Text]" custT="1"/>
      <dgm:spPr/>
      <dgm:t>
        <a:bodyPr/>
        <a:lstStyle/>
        <a:p>
          <a:r>
            <a:rPr lang="en-US" sz="1600" dirty="0"/>
            <a:t>Languages &amp; Humanities</a:t>
          </a:r>
        </a:p>
      </dgm:t>
    </dgm:pt>
    <dgm:pt modelId="{09CD5E65-5453-4335-A45B-440EE6A03E39}" type="parTrans" cxnId="{8D2DADF2-A961-4128-BD3B-B9A5E9E8DC86}">
      <dgm:prSet/>
      <dgm:spPr/>
      <dgm:t>
        <a:bodyPr/>
        <a:lstStyle/>
        <a:p>
          <a:endParaRPr lang="en-US" sz="2400"/>
        </a:p>
      </dgm:t>
    </dgm:pt>
    <dgm:pt modelId="{0A065BCD-A4BF-45D3-8CB6-C846C6523118}" type="sibTrans" cxnId="{8D2DADF2-A961-4128-BD3B-B9A5E9E8DC86}">
      <dgm:prSet/>
      <dgm:spPr/>
      <dgm:t>
        <a:bodyPr/>
        <a:lstStyle/>
        <a:p>
          <a:endParaRPr lang="en-US" sz="2400"/>
        </a:p>
      </dgm:t>
    </dgm:pt>
    <dgm:pt modelId="{5E72558E-3479-4E90-86FF-E3F23553629D}">
      <dgm:prSet phldrT="[Text]" custT="1"/>
      <dgm:spPr/>
      <dgm:t>
        <a:bodyPr/>
        <a:lstStyle/>
        <a:p>
          <a:r>
            <a:rPr lang="en-US" sz="1600" dirty="0"/>
            <a:t>STEM</a:t>
          </a:r>
        </a:p>
      </dgm:t>
    </dgm:pt>
    <dgm:pt modelId="{464B6B20-4E2F-4544-AE94-34933464FFE0}" type="parTrans" cxnId="{E00290AB-BD66-4174-A040-C4B9BF543CB6}">
      <dgm:prSet/>
      <dgm:spPr/>
      <dgm:t>
        <a:bodyPr/>
        <a:lstStyle/>
        <a:p>
          <a:endParaRPr lang="en-US" sz="2400"/>
        </a:p>
      </dgm:t>
    </dgm:pt>
    <dgm:pt modelId="{731F51E3-1FFD-44A4-A9B4-E0735DD12BBB}" type="sibTrans" cxnId="{E00290AB-BD66-4174-A040-C4B9BF543CB6}">
      <dgm:prSet/>
      <dgm:spPr/>
      <dgm:t>
        <a:bodyPr/>
        <a:lstStyle/>
        <a:p>
          <a:endParaRPr lang="en-US" sz="2400"/>
        </a:p>
      </dgm:t>
    </dgm:pt>
    <dgm:pt modelId="{519ADB39-1B8D-448A-AFF8-DDD97F4E6B91}">
      <dgm:prSet custT="1"/>
      <dgm:spPr/>
      <dgm:t>
        <a:bodyPr/>
        <a:lstStyle/>
        <a:p>
          <a:r>
            <a:rPr lang="en-US" sz="1600" dirty="0"/>
            <a:t>Visual, Performing, </a:t>
          </a:r>
          <a:r>
            <a:rPr lang="en-US" sz="1600" dirty="0" smtClean="0"/>
            <a:t>&amp; </a:t>
          </a:r>
          <a:r>
            <a:rPr lang="en-US" sz="1600" dirty="0"/>
            <a:t>Creative Arts</a:t>
          </a:r>
        </a:p>
      </dgm:t>
    </dgm:pt>
    <dgm:pt modelId="{671E2ADF-D34E-4C63-A00C-0426F894E440}" type="parTrans" cxnId="{723FD02B-D546-49F0-8C95-34F3128EC4BD}">
      <dgm:prSet/>
      <dgm:spPr/>
      <dgm:t>
        <a:bodyPr/>
        <a:lstStyle/>
        <a:p>
          <a:endParaRPr lang="en-US" sz="2400"/>
        </a:p>
      </dgm:t>
    </dgm:pt>
    <dgm:pt modelId="{8009E30F-AECD-407B-A6CF-4AE18B0C8097}" type="sibTrans" cxnId="{723FD02B-D546-49F0-8C95-34F3128EC4BD}">
      <dgm:prSet/>
      <dgm:spPr/>
      <dgm:t>
        <a:bodyPr/>
        <a:lstStyle/>
        <a:p>
          <a:endParaRPr lang="en-US" sz="2400"/>
        </a:p>
      </dgm:t>
    </dgm:pt>
    <dgm:pt modelId="{265BD3BA-8ACE-4265-BA13-E09BF4668243}">
      <dgm:prSet custT="1"/>
      <dgm:spPr/>
      <dgm:t>
        <a:bodyPr/>
        <a:lstStyle/>
        <a:p>
          <a:r>
            <a:rPr lang="en-US" sz="1600" dirty="0"/>
            <a:t>Health-Related Sciences</a:t>
          </a:r>
        </a:p>
      </dgm:t>
    </dgm:pt>
    <dgm:pt modelId="{95A63395-29FD-4630-A61B-E04DD3F4C0C5}" type="parTrans" cxnId="{DFB0F979-4BEF-4BF0-86E3-163BCE1DAED3}">
      <dgm:prSet/>
      <dgm:spPr/>
      <dgm:t>
        <a:bodyPr/>
        <a:lstStyle/>
        <a:p>
          <a:endParaRPr lang="en-US" sz="2400"/>
        </a:p>
      </dgm:t>
    </dgm:pt>
    <dgm:pt modelId="{A0FCAB58-44A1-4C31-8248-44E118351DF2}" type="sibTrans" cxnId="{DFB0F979-4BEF-4BF0-86E3-163BCE1DAED3}">
      <dgm:prSet/>
      <dgm:spPr/>
      <dgm:t>
        <a:bodyPr/>
        <a:lstStyle/>
        <a:p>
          <a:endParaRPr lang="en-US" sz="2400"/>
        </a:p>
      </dgm:t>
    </dgm:pt>
    <dgm:pt modelId="{93455128-1A7D-4C17-8B95-B9FBDDEBDFFE}">
      <dgm:prSet custT="1"/>
      <dgm:spPr/>
      <dgm:t>
        <a:bodyPr/>
        <a:lstStyle/>
        <a:p>
          <a:r>
            <a:rPr lang="en-US" sz="1600" dirty="0"/>
            <a:t>Advanced Technical Trades</a:t>
          </a:r>
        </a:p>
      </dgm:t>
    </dgm:pt>
    <dgm:pt modelId="{2BE6D2BB-8A46-411F-9494-159FF87C2E67}" type="parTrans" cxnId="{25DDFA9E-97E6-4694-AB0F-9B1396DDD2C6}">
      <dgm:prSet/>
      <dgm:spPr/>
      <dgm:t>
        <a:bodyPr/>
        <a:lstStyle/>
        <a:p>
          <a:endParaRPr lang="en-US" sz="2400"/>
        </a:p>
      </dgm:t>
    </dgm:pt>
    <dgm:pt modelId="{B1D5221F-B1B6-43DB-ABEF-2C30A3354D50}" type="sibTrans" cxnId="{25DDFA9E-97E6-4694-AB0F-9B1396DDD2C6}">
      <dgm:prSet/>
      <dgm:spPr/>
      <dgm:t>
        <a:bodyPr/>
        <a:lstStyle/>
        <a:p>
          <a:endParaRPr lang="en-US" sz="2400"/>
        </a:p>
      </dgm:t>
    </dgm:pt>
    <dgm:pt modelId="{24895D12-1A1B-4B80-A0AA-CE526B9F6D99}">
      <dgm:prSet custT="1"/>
      <dgm:spPr/>
      <dgm:t>
        <a:bodyPr/>
        <a:lstStyle/>
        <a:p>
          <a:r>
            <a:rPr lang="en-US" sz="1600" dirty="0"/>
            <a:t>Social &amp; Behavioral Sciences</a:t>
          </a:r>
        </a:p>
      </dgm:t>
    </dgm:pt>
    <dgm:pt modelId="{25645A43-108A-4D4A-B58A-8F86C33D2095}" type="parTrans" cxnId="{7705E9A9-43D7-4237-8E85-9050547216F5}">
      <dgm:prSet/>
      <dgm:spPr/>
      <dgm:t>
        <a:bodyPr/>
        <a:lstStyle/>
        <a:p>
          <a:endParaRPr lang="en-US" sz="2400"/>
        </a:p>
      </dgm:t>
    </dgm:pt>
    <dgm:pt modelId="{B64672C6-E63B-48E9-B6FE-3B322B51D1ED}" type="sibTrans" cxnId="{7705E9A9-43D7-4237-8E85-9050547216F5}">
      <dgm:prSet/>
      <dgm:spPr/>
      <dgm:t>
        <a:bodyPr/>
        <a:lstStyle/>
        <a:p>
          <a:endParaRPr lang="en-US" sz="2400"/>
        </a:p>
      </dgm:t>
    </dgm:pt>
    <dgm:pt modelId="{527FB84D-C3E1-4CCE-B190-2311FC7926D7}">
      <dgm:prSet custT="1"/>
      <dgm:spPr/>
      <dgm:t>
        <a:bodyPr/>
        <a:lstStyle/>
        <a:p>
          <a:r>
            <a:rPr lang="en-US" sz="1600" dirty="0" smtClean="0"/>
            <a:t>Business &amp; Information Systems and Technology </a:t>
          </a:r>
          <a:endParaRPr lang="en-US" sz="1600" dirty="0"/>
        </a:p>
      </dgm:t>
    </dgm:pt>
    <dgm:pt modelId="{D0E091B2-156B-4417-9637-A364E1FD8F08}" type="parTrans" cxnId="{D7A1CA5C-FA61-4B8F-9E4E-8D1B61917570}">
      <dgm:prSet/>
      <dgm:spPr/>
      <dgm:t>
        <a:bodyPr/>
        <a:lstStyle/>
        <a:p>
          <a:endParaRPr lang="en-US" sz="2400"/>
        </a:p>
      </dgm:t>
    </dgm:pt>
    <dgm:pt modelId="{EDB252DD-7DDB-4C68-BC3B-E60DBF597E86}" type="sibTrans" cxnId="{D7A1CA5C-FA61-4B8F-9E4E-8D1B61917570}">
      <dgm:prSet/>
      <dgm:spPr/>
      <dgm:t>
        <a:bodyPr/>
        <a:lstStyle/>
        <a:p>
          <a:endParaRPr lang="en-US" sz="2400"/>
        </a:p>
      </dgm:t>
    </dgm:pt>
    <dgm:pt modelId="{87D0CD6A-1BFA-4276-B440-9FB616A378EB}" type="pres">
      <dgm:prSet presAssocID="{A3061EA0-A423-4737-A7D4-A6EEAB18F3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CF8BF-D7F6-450F-99F3-48B9F5298FB7}" type="pres">
      <dgm:prSet presAssocID="{519ADB39-1B8D-448A-AFF8-DDD97F4E6B91}" presName="composite" presStyleCnt="0"/>
      <dgm:spPr/>
      <dgm:t>
        <a:bodyPr/>
        <a:lstStyle/>
        <a:p>
          <a:endParaRPr lang="en-US"/>
        </a:p>
      </dgm:t>
    </dgm:pt>
    <dgm:pt modelId="{DF12503D-EFDE-4294-A123-846B04870692}" type="pres">
      <dgm:prSet presAssocID="{519ADB39-1B8D-448A-AFF8-DDD97F4E6B91}" presName="rect1" presStyleLbl="bgImgPlace1" presStyleIdx="0" presStyleCnt="8"/>
      <dgm:spPr>
        <a:blipFill rotWithShape="1">
          <a:blip xmlns:r="http://schemas.openxmlformats.org/officeDocument/2006/relationships" r:embed="rId1"/>
          <a:srcRect/>
          <a:stretch>
            <a:fillRect l="-48000" r="-48000"/>
          </a:stretch>
        </a:blipFill>
      </dgm:spPr>
      <dgm:t>
        <a:bodyPr/>
        <a:lstStyle/>
        <a:p>
          <a:endParaRPr lang="en-US"/>
        </a:p>
      </dgm:t>
    </dgm:pt>
    <dgm:pt modelId="{0BD53A49-F798-4C00-AA37-F723E7A61022}" type="pres">
      <dgm:prSet presAssocID="{519ADB39-1B8D-448A-AFF8-DDD97F4E6B91}" presName="wedgeRectCallout1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AF26F-04F1-4226-845A-D31A44AB183B}" type="pres">
      <dgm:prSet presAssocID="{8009E30F-AECD-407B-A6CF-4AE18B0C8097}" presName="sibTrans" presStyleCnt="0"/>
      <dgm:spPr/>
      <dgm:t>
        <a:bodyPr/>
        <a:lstStyle/>
        <a:p>
          <a:endParaRPr lang="en-US"/>
        </a:p>
      </dgm:t>
    </dgm:pt>
    <dgm:pt modelId="{4A6975E7-BC7E-40A0-A4E9-B0BDFE3A0DF3}" type="pres">
      <dgm:prSet presAssocID="{9F24E55C-B71F-4C13-8A78-292BE5D389A7}" presName="composite" presStyleCnt="0"/>
      <dgm:spPr/>
      <dgm:t>
        <a:bodyPr/>
        <a:lstStyle/>
        <a:p>
          <a:endParaRPr lang="en-US"/>
        </a:p>
      </dgm:t>
    </dgm:pt>
    <dgm:pt modelId="{C7558E83-4400-4B74-B276-AA838EFFDF1F}" type="pres">
      <dgm:prSet presAssocID="{9F24E55C-B71F-4C13-8A78-292BE5D389A7}" presName="rect1" presStyleLbl="b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FC407FF6-5681-4023-829E-60BED9B51F0D}" type="pres">
      <dgm:prSet presAssocID="{9F24E55C-B71F-4C13-8A78-292BE5D389A7}" presName="wedgeRectCallout1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A0C00-1ADE-4672-8734-56EC9CF3B68D}" type="pres">
      <dgm:prSet presAssocID="{0A065BCD-A4BF-45D3-8CB6-C846C6523118}" presName="sibTrans" presStyleCnt="0"/>
      <dgm:spPr/>
      <dgm:t>
        <a:bodyPr/>
        <a:lstStyle/>
        <a:p>
          <a:endParaRPr lang="en-US"/>
        </a:p>
      </dgm:t>
    </dgm:pt>
    <dgm:pt modelId="{25DC5549-575F-4255-A60B-5CB9F89AB3AC}" type="pres">
      <dgm:prSet presAssocID="{24895D12-1A1B-4B80-A0AA-CE526B9F6D99}" presName="composite" presStyleCnt="0"/>
      <dgm:spPr/>
      <dgm:t>
        <a:bodyPr/>
        <a:lstStyle/>
        <a:p>
          <a:endParaRPr lang="en-US"/>
        </a:p>
      </dgm:t>
    </dgm:pt>
    <dgm:pt modelId="{139190BD-AC9F-4842-B6FC-38C4A95C4DBD}" type="pres">
      <dgm:prSet presAssocID="{24895D12-1A1B-4B80-A0AA-CE526B9F6D99}" presName="rect1" presStyleLbl="bgImgPlace1" presStyleIdx="2" presStyleCnt="8"/>
      <dgm:spPr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D3503FF0-834C-47CD-8C48-D27F023651C4}" type="pres">
      <dgm:prSet presAssocID="{24895D12-1A1B-4B80-A0AA-CE526B9F6D99}" presName="wedgeRectCallout1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37994-7CF8-4A3F-A2C6-7B09901C4230}" type="pres">
      <dgm:prSet presAssocID="{B64672C6-E63B-48E9-B6FE-3B322B51D1ED}" presName="sibTrans" presStyleCnt="0"/>
      <dgm:spPr/>
      <dgm:t>
        <a:bodyPr/>
        <a:lstStyle/>
        <a:p>
          <a:endParaRPr lang="en-US"/>
        </a:p>
      </dgm:t>
    </dgm:pt>
    <dgm:pt modelId="{32B74033-4D57-4166-AABF-A0FD81A64F13}" type="pres">
      <dgm:prSet presAssocID="{5E72558E-3479-4E90-86FF-E3F23553629D}" presName="composite" presStyleCnt="0"/>
      <dgm:spPr/>
      <dgm:t>
        <a:bodyPr/>
        <a:lstStyle/>
        <a:p>
          <a:endParaRPr lang="en-US"/>
        </a:p>
      </dgm:t>
    </dgm:pt>
    <dgm:pt modelId="{93524BFC-7B81-419A-B688-A97183D7B103}" type="pres">
      <dgm:prSet presAssocID="{5E72558E-3479-4E90-86FF-E3F23553629D}" presName="rect1" presStyleLbl="bgImgPlace1" presStyleIdx="3" presStyleCnt="8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50" t="7934" r="1050" b="23230"/>
          </a:stretch>
        </a:blipFill>
      </dgm:spPr>
      <dgm:t>
        <a:bodyPr/>
        <a:lstStyle/>
        <a:p>
          <a:endParaRPr lang="en-US"/>
        </a:p>
      </dgm:t>
    </dgm:pt>
    <dgm:pt modelId="{0F252DAE-0508-4307-B04F-EB7134A42081}" type="pres">
      <dgm:prSet presAssocID="{5E72558E-3479-4E90-86FF-E3F23553629D}" presName="wedgeRectCallout1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E5AE8-C2F2-42C7-A2B3-6C0C9D7C7ED5}" type="pres">
      <dgm:prSet presAssocID="{731F51E3-1FFD-44A4-A9B4-E0735DD12BBB}" presName="sibTrans" presStyleCnt="0"/>
      <dgm:spPr/>
      <dgm:t>
        <a:bodyPr/>
        <a:lstStyle/>
        <a:p>
          <a:endParaRPr lang="en-US"/>
        </a:p>
      </dgm:t>
    </dgm:pt>
    <dgm:pt modelId="{0B6D6FAA-A59A-424C-AD66-67F1748A4325}" type="pres">
      <dgm:prSet presAssocID="{93455128-1A7D-4C17-8B95-B9FBDDEBDFFE}" presName="composite" presStyleCnt="0"/>
      <dgm:spPr/>
      <dgm:t>
        <a:bodyPr/>
        <a:lstStyle/>
        <a:p>
          <a:endParaRPr lang="en-US"/>
        </a:p>
      </dgm:t>
    </dgm:pt>
    <dgm:pt modelId="{9513C7E6-D067-45DB-805D-ECDA651D60CF}" type="pres">
      <dgm:prSet presAssocID="{93455128-1A7D-4C17-8B95-B9FBDDEBDFFE}" presName="rect1" presStyleLbl="bgImgPlace1" presStyleIdx="4" presStyleCnt="8"/>
      <dgm:spPr>
        <a:blipFill rotWithShape="1">
          <a:blip xmlns:r="http://schemas.openxmlformats.org/officeDocument/2006/relationships" r:embed="rId5"/>
          <a:srcRect/>
          <a:stretch>
            <a:fillRect t="-26000" b="-26000"/>
          </a:stretch>
        </a:blipFill>
      </dgm:spPr>
      <dgm:t>
        <a:bodyPr/>
        <a:lstStyle/>
        <a:p>
          <a:endParaRPr lang="en-US"/>
        </a:p>
      </dgm:t>
    </dgm:pt>
    <dgm:pt modelId="{2ABD562E-1235-40D9-984A-DB9C623609D2}" type="pres">
      <dgm:prSet presAssocID="{93455128-1A7D-4C17-8B95-B9FBDDEBDFFE}" presName="wedgeRectCallout1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BE27E-C139-49D4-9A1F-AF246AF5BE90}" type="pres">
      <dgm:prSet presAssocID="{B1D5221F-B1B6-43DB-ABEF-2C30A3354D50}" presName="sibTrans" presStyleCnt="0"/>
      <dgm:spPr/>
      <dgm:t>
        <a:bodyPr/>
        <a:lstStyle/>
        <a:p>
          <a:endParaRPr lang="en-US"/>
        </a:p>
      </dgm:t>
    </dgm:pt>
    <dgm:pt modelId="{B5BE39B7-ADA2-4861-AA97-9DEB31A2BD14}" type="pres">
      <dgm:prSet presAssocID="{527FB84D-C3E1-4CCE-B190-2311FC7926D7}" presName="composite" presStyleCnt="0"/>
      <dgm:spPr/>
      <dgm:t>
        <a:bodyPr/>
        <a:lstStyle/>
        <a:p>
          <a:endParaRPr lang="en-US"/>
        </a:p>
      </dgm:t>
    </dgm:pt>
    <dgm:pt modelId="{9F290A49-479B-4EBC-835A-6A1CF8A06054}" type="pres">
      <dgm:prSet presAssocID="{527FB84D-C3E1-4CCE-B190-2311FC7926D7}" presName="rect1" presStyleLbl="bgImgPlace1" presStyleIdx="5" presStyleCnt="8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868AF4-857D-4C61-911C-158980D3E639}" type="pres">
      <dgm:prSet presAssocID="{527FB84D-C3E1-4CCE-B190-2311FC7926D7}" presName="wedgeRectCallout1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9FAD8-9A6C-4810-92F1-B9DBA81018C9}" type="pres">
      <dgm:prSet presAssocID="{EDB252DD-7DDB-4C68-BC3B-E60DBF597E86}" presName="sibTrans" presStyleCnt="0"/>
      <dgm:spPr/>
      <dgm:t>
        <a:bodyPr/>
        <a:lstStyle/>
        <a:p>
          <a:endParaRPr lang="en-US"/>
        </a:p>
      </dgm:t>
    </dgm:pt>
    <dgm:pt modelId="{0F0F1E10-0DED-4ECC-940B-E1F18FA4BFDE}" type="pres">
      <dgm:prSet presAssocID="{265BD3BA-8ACE-4265-BA13-E09BF4668243}" presName="composite" presStyleCnt="0"/>
      <dgm:spPr/>
      <dgm:t>
        <a:bodyPr/>
        <a:lstStyle/>
        <a:p>
          <a:endParaRPr lang="en-US"/>
        </a:p>
      </dgm:t>
    </dgm:pt>
    <dgm:pt modelId="{24847CF5-B0CA-413D-BA6B-1563AE5C75F0}" type="pres">
      <dgm:prSet presAssocID="{265BD3BA-8ACE-4265-BA13-E09BF4668243}" presName="rect1" presStyleLbl="b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EC747972-F292-4D6B-A341-F2552AD04F1B}" type="pres">
      <dgm:prSet presAssocID="{265BD3BA-8ACE-4265-BA13-E09BF4668243}" presName="wedgeRectCallout1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9632E9-3875-4517-B396-9327CD4DCAE0}" type="pres">
      <dgm:prSet presAssocID="{A0FCAB58-44A1-4C31-8248-44E118351DF2}" presName="sibTrans" presStyleCnt="0"/>
      <dgm:spPr/>
      <dgm:t>
        <a:bodyPr/>
        <a:lstStyle/>
        <a:p>
          <a:endParaRPr lang="en-US"/>
        </a:p>
      </dgm:t>
    </dgm:pt>
    <dgm:pt modelId="{AE3E41B5-D3AA-4DE0-8AA7-EF5DED939566}" type="pres">
      <dgm:prSet presAssocID="{052FB55A-F6D1-49A4-AE8D-EE46025EA439}" presName="composite" presStyleCnt="0"/>
      <dgm:spPr/>
      <dgm:t>
        <a:bodyPr/>
        <a:lstStyle/>
        <a:p>
          <a:endParaRPr lang="en-US"/>
        </a:p>
      </dgm:t>
    </dgm:pt>
    <dgm:pt modelId="{01CF5FCF-55FB-4C1F-BDA9-4D4321415C3F}" type="pres">
      <dgm:prSet presAssocID="{052FB55A-F6D1-49A4-AE8D-EE46025EA439}" presName="rect1" presStyleLbl="b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endParaRPr lang="en-US"/>
        </a:p>
      </dgm:t>
    </dgm:pt>
    <dgm:pt modelId="{D9243728-04B9-41EF-B758-46A545C1FDE4}" type="pres">
      <dgm:prSet presAssocID="{052FB55A-F6D1-49A4-AE8D-EE46025EA439}" presName="wedgeRectCallout1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C9329B-A4AE-498E-BF79-8E195E9C931B}" type="presOf" srcId="{24895D12-1A1B-4B80-A0AA-CE526B9F6D99}" destId="{D3503FF0-834C-47CD-8C48-D27F023651C4}" srcOrd="0" destOrd="0" presId="urn:microsoft.com/office/officeart/2008/layout/BendingPictureCaptionList"/>
    <dgm:cxn modelId="{D7A1CA5C-FA61-4B8F-9E4E-8D1B61917570}" srcId="{A3061EA0-A423-4737-A7D4-A6EEAB18F307}" destId="{527FB84D-C3E1-4CCE-B190-2311FC7926D7}" srcOrd="5" destOrd="0" parTransId="{D0E091B2-156B-4417-9637-A364E1FD8F08}" sibTransId="{EDB252DD-7DDB-4C68-BC3B-E60DBF597E86}"/>
    <dgm:cxn modelId="{3DE21090-3466-4E59-8B7D-904E58F5E8CD}" type="presOf" srcId="{A3061EA0-A423-4737-A7D4-A6EEAB18F307}" destId="{87D0CD6A-1BFA-4276-B440-9FB616A378EB}" srcOrd="0" destOrd="0" presId="urn:microsoft.com/office/officeart/2008/layout/BendingPictureCaptionList"/>
    <dgm:cxn modelId="{DFB0F979-4BEF-4BF0-86E3-163BCE1DAED3}" srcId="{A3061EA0-A423-4737-A7D4-A6EEAB18F307}" destId="{265BD3BA-8ACE-4265-BA13-E09BF4668243}" srcOrd="6" destOrd="0" parTransId="{95A63395-29FD-4630-A61B-E04DD3F4C0C5}" sibTransId="{A0FCAB58-44A1-4C31-8248-44E118351DF2}"/>
    <dgm:cxn modelId="{25DDFA9E-97E6-4694-AB0F-9B1396DDD2C6}" srcId="{A3061EA0-A423-4737-A7D4-A6EEAB18F307}" destId="{93455128-1A7D-4C17-8B95-B9FBDDEBDFFE}" srcOrd="4" destOrd="0" parTransId="{2BE6D2BB-8A46-411F-9494-159FF87C2E67}" sibTransId="{B1D5221F-B1B6-43DB-ABEF-2C30A3354D50}"/>
    <dgm:cxn modelId="{8D2DADF2-A961-4128-BD3B-B9A5E9E8DC86}" srcId="{A3061EA0-A423-4737-A7D4-A6EEAB18F307}" destId="{9F24E55C-B71F-4C13-8A78-292BE5D389A7}" srcOrd="1" destOrd="0" parTransId="{09CD5E65-5453-4335-A45B-440EE6A03E39}" sibTransId="{0A065BCD-A4BF-45D3-8CB6-C846C6523118}"/>
    <dgm:cxn modelId="{D6ED7A6F-8CA8-4C06-B541-EBB8B5BC0E5A}" type="presOf" srcId="{265BD3BA-8ACE-4265-BA13-E09BF4668243}" destId="{EC747972-F292-4D6B-A341-F2552AD04F1B}" srcOrd="0" destOrd="0" presId="urn:microsoft.com/office/officeart/2008/layout/BendingPictureCaptionList"/>
    <dgm:cxn modelId="{723FD02B-D546-49F0-8C95-34F3128EC4BD}" srcId="{A3061EA0-A423-4737-A7D4-A6EEAB18F307}" destId="{519ADB39-1B8D-448A-AFF8-DDD97F4E6B91}" srcOrd="0" destOrd="0" parTransId="{671E2ADF-D34E-4C63-A00C-0426F894E440}" sibTransId="{8009E30F-AECD-407B-A6CF-4AE18B0C8097}"/>
    <dgm:cxn modelId="{3831FC97-D0D9-4D39-B6B1-3BA053418AB0}" type="presOf" srcId="{052FB55A-F6D1-49A4-AE8D-EE46025EA439}" destId="{D9243728-04B9-41EF-B758-46A545C1FDE4}" srcOrd="0" destOrd="0" presId="urn:microsoft.com/office/officeart/2008/layout/BendingPictureCaptionList"/>
    <dgm:cxn modelId="{955E29DB-210D-48B7-99CB-491D75B759EF}" type="presOf" srcId="{527FB84D-C3E1-4CCE-B190-2311FC7926D7}" destId="{5F868AF4-857D-4C61-911C-158980D3E639}" srcOrd="0" destOrd="0" presId="urn:microsoft.com/office/officeart/2008/layout/BendingPictureCaptionList"/>
    <dgm:cxn modelId="{78FEB557-6D3D-41F4-B56A-743F9F8089F6}" type="presOf" srcId="{5E72558E-3479-4E90-86FF-E3F23553629D}" destId="{0F252DAE-0508-4307-B04F-EB7134A42081}" srcOrd="0" destOrd="0" presId="urn:microsoft.com/office/officeart/2008/layout/BendingPictureCaptionList"/>
    <dgm:cxn modelId="{E00290AB-BD66-4174-A040-C4B9BF543CB6}" srcId="{A3061EA0-A423-4737-A7D4-A6EEAB18F307}" destId="{5E72558E-3479-4E90-86FF-E3F23553629D}" srcOrd="3" destOrd="0" parTransId="{464B6B20-4E2F-4544-AE94-34933464FFE0}" sibTransId="{731F51E3-1FFD-44A4-A9B4-E0735DD12BBB}"/>
    <dgm:cxn modelId="{D4B96CA5-C3EE-4F37-815D-1488233B5DCC}" type="presOf" srcId="{519ADB39-1B8D-448A-AFF8-DDD97F4E6B91}" destId="{0BD53A49-F798-4C00-AA37-F723E7A61022}" srcOrd="0" destOrd="0" presId="urn:microsoft.com/office/officeart/2008/layout/BendingPictureCaptionList"/>
    <dgm:cxn modelId="{91FD753B-8C36-4AAF-845C-5C13FAE1C034}" type="presOf" srcId="{9F24E55C-B71F-4C13-8A78-292BE5D389A7}" destId="{FC407FF6-5681-4023-829E-60BED9B51F0D}" srcOrd="0" destOrd="0" presId="urn:microsoft.com/office/officeart/2008/layout/BendingPictureCaptionList"/>
    <dgm:cxn modelId="{FA371690-6781-40F9-A535-B9334E2FE42E}" type="presOf" srcId="{93455128-1A7D-4C17-8B95-B9FBDDEBDFFE}" destId="{2ABD562E-1235-40D9-984A-DB9C623609D2}" srcOrd="0" destOrd="0" presId="urn:microsoft.com/office/officeart/2008/layout/BendingPictureCaptionList"/>
    <dgm:cxn modelId="{7705E9A9-43D7-4237-8E85-9050547216F5}" srcId="{A3061EA0-A423-4737-A7D4-A6EEAB18F307}" destId="{24895D12-1A1B-4B80-A0AA-CE526B9F6D99}" srcOrd="2" destOrd="0" parTransId="{25645A43-108A-4D4A-B58A-8F86C33D2095}" sibTransId="{B64672C6-E63B-48E9-B6FE-3B322B51D1ED}"/>
    <dgm:cxn modelId="{EEFE24D4-28CD-428E-AC5F-5028A90F3BDD}" srcId="{A3061EA0-A423-4737-A7D4-A6EEAB18F307}" destId="{052FB55A-F6D1-49A4-AE8D-EE46025EA439}" srcOrd="7" destOrd="0" parTransId="{3BD262D8-81CB-4CE0-99E1-7BCB0C2226F2}" sibTransId="{160FA47B-6B7A-4B14-864A-4318F97E0B92}"/>
    <dgm:cxn modelId="{BB556C7A-A396-4B93-A4A8-5A4F9F6E2A0E}" type="presParOf" srcId="{87D0CD6A-1BFA-4276-B440-9FB616A378EB}" destId="{C82CF8BF-D7F6-450F-99F3-48B9F5298FB7}" srcOrd="0" destOrd="0" presId="urn:microsoft.com/office/officeart/2008/layout/BendingPictureCaptionList"/>
    <dgm:cxn modelId="{497C68B8-66C5-43F9-8976-DD5E1DF61B63}" type="presParOf" srcId="{C82CF8BF-D7F6-450F-99F3-48B9F5298FB7}" destId="{DF12503D-EFDE-4294-A123-846B04870692}" srcOrd="0" destOrd="0" presId="urn:microsoft.com/office/officeart/2008/layout/BendingPictureCaptionList"/>
    <dgm:cxn modelId="{8A1C48D5-DD91-4D54-9C7C-1A171D3D0212}" type="presParOf" srcId="{C82CF8BF-D7F6-450F-99F3-48B9F5298FB7}" destId="{0BD53A49-F798-4C00-AA37-F723E7A61022}" srcOrd="1" destOrd="0" presId="urn:microsoft.com/office/officeart/2008/layout/BendingPictureCaptionList"/>
    <dgm:cxn modelId="{426C85E6-FBBE-45FF-AA92-D68C0FDD1921}" type="presParOf" srcId="{87D0CD6A-1BFA-4276-B440-9FB616A378EB}" destId="{F6FAF26F-04F1-4226-845A-D31A44AB183B}" srcOrd="1" destOrd="0" presId="urn:microsoft.com/office/officeart/2008/layout/BendingPictureCaptionList"/>
    <dgm:cxn modelId="{A9831C7A-42FF-43CE-B4EA-78C52CB85097}" type="presParOf" srcId="{87D0CD6A-1BFA-4276-B440-9FB616A378EB}" destId="{4A6975E7-BC7E-40A0-A4E9-B0BDFE3A0DF3}" srcOrd="2" destOrd="0" presId="urn:microsoft.com/office/officeart/2008/layout/BendingPictureCaptionList"/>
    <dgm:cxn modelId="{98DE3C5F-908C-48DF-9BFC-284EC0B863D2}" type="presParOf" srcId="{4A6975E7-BC7E-40A0-A4E9-B0BDFE3A0DF3}" destId="{C7558E83-4400-4B74-B276-AA838EFFDF1F}" srcOrd="0" destOrd="0" presId="urn:microsoft.com/office/officeart/2008/layout/BendingPictureCaptionList"/>
    <dgm:cxn modelId="{B80CE83B-AD71-4A99-8436-3715D0F10ECE}" type="presParOf" srcId="{4A6975E7-BC7E-40A0-A4E9-B0BDFE3A0DF3}" destId="{FC407FF6-5681-4023-829E-60BED9B51F0D}" srcOrd="1" destOrd="0" presId="urn:microsoft.com/office/officeart/2008/layout/BendingPictureCaptionList"/>
    <dgm:cxn modelId="{C72981A7-7C7D-474A-9114-D46F2555BA37}" type="presParOf" srcId="{87D0CD6A-1BFA-4276-B440-9FB616A378EB}" destId="{5CDA0C00-1ADE-4672-8734-56EC9CF3B68D}" srcOrd="3" destOrd="0" presId="urn:microsoft.com/office/officeart/2008/layout/BendingPictureCaptionList"/>
    <dgm:cxn modelId="{8C6B4923-0412-455B-B504-28119E1B275F}" type="presParOf" srcId="{87D0CD6A-1BFA-4276-B440-9FB616A378EB}" destId="{25DC5549-575F-4255-A60B-5CB9F89AB3AC}" srcOrd="4" destOrd="0" presId="urn:microsoft.com/office/officeart/2008/layout/BendingPictureCaptionList"/>
    <dgm:cxn modelId="{50FC1362-42D0-477E-842C-0DE6799C7C19}" type="presParOf" srcId="{25DC5549-575F-4255-A60B-5CB9F89AB3AC}" destId="{139190BD-AC9F-4842-B6FC-38C4A95C4DBD}" srcOrd="0" destOrd="0" presId="urn:microsoft.com/office/officeart/2008/layout/BendingPictureCaptionList"/>
    <dgm:cxn modelId="{569D1FFE-B5F9-4020-A39B-71861E56A341}" type="presParOf" srcId="{25DC5549-575F-4255-A60B-5CB9F89AB3AC}" destId="{D3503FF0-834C-47CD-8C48-D27F023651C4}" srcOrd="1" destOrd="0" presId="urn:microsoft.com/office/officeart/2008/layout/BendingPictureCaptionList"/>
    <dgm:cxn modelId="{F0472D14-A180-49B5-B94D-5DC9D58C7882}" type="presParOf" srcId="{87D0CD6A-1BFA-4276-B440-9FB616A378EB}" destId="{29437994-7CF8-4A3F-A2C6-7B09901C4230}" srcOrd="5" destOrd="0" presId="urn:microsoft.com/office/officeart/2008/layout/BendingPictureCaptionList"/>
    <dgm:cxn modelId="{AEE835C5-BBE8-4DA5-BF49-FABC6A8C9AA5}" type="presParOf" srcId="{87D0CD6A-1BFA-4276-B440-9FB616A378EB}" destId="{32B74033-4D57-4166-AABF-A0FD81A64F13}" srcOrd="6" destOrd="0" presId="urn:microsoft.com/office/officeart/2008/layout/BendingPictureCaptionList"/>
    <dgm:cxn modelId="{D4D26C02-CE3F-4827-8100-ADEBF17D2B2F}" type="presParOf" srcId="{32B74033-4D57-4166-AABF-A0FD81A64F13}" destId="{93524BFC-7B81-419A-B688-A97183D7B103}" srcOrd="0" destOrd="0" presId="urn:microsoft.com/office/officeart/2008/layout/BendingPictureCaptionList"/>
    <dgm:cxn modelId="{D62E965A-2A86-457A-BC45-B38759D9ABC1}" type="presParOf" srcId="{32B74033-4D57-4166-AABF-A0FD81A64F13}" destId="{0F252DAE-0508-4307-B04F-EB7134A42081}" srcOrd="1" destOrd="0" presId="urn:microsoft.com/office/officeart/2008/layout/BendingPictureCaptionList"/>
    <dgm:cxn modelId="{F0BDD970-161B-427A-AC50-4679872E6A9B}" type="presParOf" srcId="{87D0CD6A-1BFA-4276-B440-9FB616A378EB}" destId="{EDFE5AE8-C2F2-42C7-A2B3-6C0C9D7C7ED5}" srcOrd="7" destOrd="0" presId="urn:microsoft.com/office/officeart/2008/layout/BendingPictureCaptionList"/>
    <dgm:cxn modelId="{E2D70F29-FC6A-4FF5-B140-29BE7B69C2D8}" type="presParOf" srcId="{87D0CD6A-1BFA-4276-B440-9FB616A378EB}" destId="{0B6D6FAA-A59A-424C-AD66-67F1748A4325}" srcOrd="8" destOrd="0" presId="urn:microsoft.com/office/officeart/2008/layout/BendingPictureCaptionList"/>
    <dgm:cxn modelId="{05FF79A4-AB4B-43B8-B806-AFD04B3C12E8}" type="presParOf" srcId="{0B6D6FAA-A59A-424C-AD66-67F1748A4325}" destId="{9513C7E6-D067-45DB-805D-ECDA651D60CF}" srcOrd="0" destOrd="0" presId="urn:microsoft.com/office/officeart/2008/layout/BendingPictureCaptionList"/>
    <dgm:cxn modelId="{A05469E1-8F26-4A20-A31C-E01EC3F7EB33}" type="presParOf" srcId="{0B6D6FAA-A59A-424C-AD66-67F1748A4325}" destId="{2ABD562E-1235-40D9-984A-DB9C623609D2}" srcOrd="1" destOrd="0" presId="urn:microsoft.com/office/officeart/2008/layout/BendingPictureCaptionList"/>
    <dgm:cxn modelId="{7FEA48EA-0BCE-45DF-AA2E-3257BDA3E2C2}" type="presParOf" srcId="{87D0CD6A-1BFA-4276-B440-9FB616A378EB}" destId="{87ABE27E-C139-49D4-9A1F-AF246AF5BE90}" srcOrd="9" destOrd="0" presId="urn:microsoft.com/office/officeart/2008/layout/BendingPictureCaptionList"/>
    <dgm:cxn modelId="{24822486-77BD-49BF-B89E-D7CE0EEFF5E7}" type="presParOf" srcId="{87D0CD6A-1BFA-4276-B440-9FB616A378EB}" destId="{B5BE39B7-ADA2-4861-AA97-9DEB31A2BD14}" srcOrd="10" destOrd="0" presId="urn:microsoft.com/office/officeart/2008/layout/BendingPictureCaptionList"/>
    <dgm:cxn modelId="{5267A334-84D0-4CE8-A7B3-4614C38879B0}" type="presParOf" srcId="{B5BE39B7-ADA2-4861-AA97-9DEB31A2BD14}" destId="{9F290A49-479B-4EBC-835A-6A1CF8A06054}" srcOrd="0" destOrd="0" presId="urn:microsoft.com/office/officeart/2008/layout/BendingPictureCaptionList"/>
    <dgm:cxn modelId="{6EF7EE2C-87CB-45A5-9C2C-40944726A2E3}" type="presParOf" srcId="{B5BE39B7-ADA2-4861-AA97-9DEB31A2BD14}" destId="{5F868AF4-857D-4C61-911C-158980D3E639}" srcOrd="1" destOrd="0" presId="urn:microsoft.com/office/officeart/2008/layout/BendingPictureCaptionList"/>
    <dgm:cxn modelId="{5CC94987-8403-41CA-A937-233E340C1B9E}" type="presParOf" srcId="{87D0CD6A-1BFA-4276-B440-9FB616A378EB}" destId="{9679FAD8-9A6C-4810-92F1-B9DBA81018C9}" srcOrd="11" destOrd="0" presId="urn:microsoft.com/office/officeart/2008/layout/BendingPictureCaptionList"/>
    <dgm:cxn modelId="{448669B9-9DE9-40BD-B2C3-ADA897306686}" type="presParOf" srcId="{87D0CD6A-1BFA-4276-B440-9FB616A378EB}" destId="{0F0F1E10-0DED-4ECC-940B-E1F18FA4BFDE}" srcOrd="12" destOrd="0" presId="urn:microsoft.com/office/officeart/2008/layout/BendingPictureCaptionList"/>
    <dgm:cxn modelId="{7D2E8E86-7617-4D50-94E7-ABBAB677C570}" type="presParOf" srcId="{0F0F1E10-0DED-4ECC-940B-E1F18FA4BFDE}" destId="{24847CF5-B0CA-413D-BA6B-1563AE5C75F0}" srcOrd="0" destOrd="0" presId="urn:microsoft.com/office/officeart/2008/layout/BendingPictureCaptionList"/>
    <dgm:cxn modelId="{FAEA24F4-D929-44EA-B49E-812F31762866}" type="presParOf" srcId="{0F0F1E10-0DED-4ECC-940B-E1F18FA4BFDE}" destId="{EC747972-F292-4D6B-A341-F2552AD04F1B}" srcOrd="1" destOrd="0" presId="urn:microsoft.com/office/officeart/2008/layout/BendingPictureCaptionList"/>
    <dgm:cxn modelId="{BDAE40B6-B85A-4FCA-9193-8AB8A03EF126}" type="presParOf" srcId="{87D0CD6A-1BFA-4276-B440-9FB616A378EB}" destId="{FA9632E9-3875-4517-B396-9327CD4DCAE0}" srcOrd="13" destOrd="0" presId="urn:microsoft.com/office/officeart/2008/layout/BendingPictureCaptionList"/>
    <dgm:cxn modelId="{9EE28794-D8CA-4E8A-BFBA-FFC9D7A95C9E}" type="presParOf" srcId="{87D0CD6A-1BFA-4276-B440-9FB616A378EB}" destId="{AE3E41B5-D3AA-4DE0-8AA7-EF5DED939566}" srcOrd="14" destOrd="0" presId="urn:microsoft.com/office/officeart/2008/layout/BendingPictureCaptionList"/>
    <dgm:cxn modelId="{DE13CF41-06BE-4CA7-8C88-F913FB3A2735}" type="presParOf" srcId="{AE3E41B5-D3AA-4DE0-8AA7-EF5DED939566}" destId="{01CF5FCF-55FB-4C1F-BDA9-4D4321415C3F}" srcOrd="0" destOrd="0" presId="urn:microsoft.com/office/officeart/2008/layout/BendingPictureCaptionList"/>
    <dgm:cxn modelId="{6D763350-ADFB-407E-BB9F-23D295ABCE6B}" type="presParOf" srcId="{AE3E41B5-D3AA-4DE0-8AA7-EF5DED939566}" destId="{D9243728-04B9-41EF-B758-46A545C1FDE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2503D-EFDE-4294-A123-846B04870692}">
      <dsp:nvSpPr>
        <dsp:cNvPr id="0" name=""/>
        <dsp:cNvSpPr/>
      </dsp:nvSpPr>
      <dsp:spPr>
        <a:xfrm>
          <a:off x="171531" y="2573"/>
          <a:ext cx="2407180" cy="1925744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48000" r="-4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D53A49-F798-4C00-AA37-F723E7A61022}">
      <dsp:nvSpPr>
        <dsp:cNvPr id="0" name=""/>
        <dsp:cNvSpPr/>
      </dsp:nvSpPr>
      <dsp:spPr>
        <a:xfrm>
          <a:off x="388177" y="1735742"/>
          <a:ext cx="2142390" cy="6740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Visual, Performing, </a:t>
          </a:r>
          <a:r>
            <a:rPr lang="en-US" sz="1600" kern="1200" dirty="0" smtClean="0"/>
            <a:t>&amp; </a:t>
          </a:r>
          <a:r>
            <a:rPr lang="en-US" sz="1600" kern="1200" dirty="0"/>
            <a:t>Creative Arts</a:t>
          </a:r>
        </a:p>
      </dsp:txBody>
      <dsp:txXfrm>
        <a:off x="388177" y="1735742"/>
        <a:ext cx="2142390" cy="674010"/>
      </dsp:txXfrm>
    </dsp:sp>
    <dsp:sp modelId="{C7558E83-4400-4B74-B276-AA838EFFDF1F}">
      <dsp:nvSpPr>
        <dsp:cNvPr id="0" name=""/>
        <dsp:cNvSpPr/>
      </dsp:nvSpPr>
      <dsp:spPr>
        <a:xfrm>
          <a:off x="2819429" y="2573"/>
          <a:ext cx="2407180" cy="19257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407FF6-5681-4023-829E-60BED9B51F0D}">
      <dsp:nvSpPr>
        <dsp:cNvPr id="0" name=""/>
        <dsp:cNvSpPr/>
      </dsp:nvSpPr>
      <dsp:spPr>
        <a:xfrm>
          <a:off x="3036075" y="1735742"/>
          <a:ext cx="2142390" cy="6740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Languages &amp; Humanities</a:t>
          </a:r>
        </a:p>
      </dsp:txBody>
      <dsp:txXfrm>
        <a:off x="3036075" y="1735742"/>
        <a:ext cx="2142390" cy="674010"/>
      </dsp:txXfrm>
    </dsp:sp>
    <dsp:sp modelId="{139190BD-AC9F-4842-B6FC-38C4A95C4DBD}">
      <dsp:nvSpPr>
        <dsp:cNvPr id="0" name=""/>
        <dsp:cNvSpPr/>
      </dsp:nvSpPr>
      <dsp:spPr>
        <a:xfrm>
          <a:off x="5467328" y="2573"/>
          <a:ext cx="2407180" cy="1925744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39000" r="-3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503FF0-834C-47CD-8C48-D27F023651C4}">
      <dsp:nvSpPr>
        <dsp:cNvPr id="0" name=""/>
        <dsp:cNvSpPr/>
      </dsp:nvSpPr>
      <dsp:spPr>
        <a:xfrm>
          <a:off x="5683974" y="1735742"/>
          <a:ext cx="2142390" cy="6740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Social &amp; Behavioral Sciences</a:t>
          </a:r>
        </a:p>
      </dsp:txBody>
      <dsp:txXfrm>
        <a:off x="5683974" y="1735742"/>
        <a:ext cx="2142390" cy="674010"/>
      </dsp:txXfrm>
    </dsp:sp>
    <dsp:sp modelId="{93524BFC-7B81-419A-B688-A97183D7B103}">
      <dsp:nvSpPr>
        <dsp:cNvPr id="0" name=""/>
        <dsp:cNvSpPr/>
      </dsp:nvSpPr>
      <dsp:spPr>
        <a:xfrm>
          <a:off x="8115226" y="2573"/>
          <a:ext cx="2407180" cy="1925744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50" t="7934" r="1050" b="2323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252DAE-0508-4307-B04F-EB7134A42081}">
      <dsp:nvSpPr>
        <dsp:cNvPr id="0" name=""/>
        <dsp:cNvSpPr/>
      </dsp:nvSpPr>
      <dsp:spPr>
        <a:xfrm>
          <a:off x="8331872" y="1735742"/>
          <a:ext cx="2142390" cy="6740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STEM</a:t>
          </a:r>
        </a:p>
      </dsp:txBody>
      <dsp:txXfrm>
        <a:off x="8331872" y="1735742"/>
        <a:ext cx="2142390" cy="674010"/>
      </dsp:txXfrm>
    </dsp:sp>
    <dsp:sp modelId="{9513C7E6-D067-45DB-805D-ECDA651D60CF}">
      <dsp:nvSpPr>
        <dsp:cNvPr id="0" name=""/>
        <dsp:cNvSpPr/>
      </dsp:nvSpPr>
      <dsp:spPr>
        <a:xfrm>
          <a:off x="171531" y="2650471"/>
          <a:ext cx="2407180" cy="1925744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26000" b="-2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BD562E-1235-40D9-984A-DB9C623609D2}">
      <dsp:nvSpPr>
        <dsp:cNvPr id="0" name=""/>
        <dsp:cNvSpPr/>
      </dsp:nvSpPr>
      <dsp:spPr>
        <a:xfrm>
          <a:off x="388177" y="4383641"/>
          <a:ext cx="2142390" cy="6740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Advanced Technical Trades</a:t>
          </a:r>
        </a:p>
      </dsp:txBody>
      <dsp:txXfrm>
        <a:off x="388177" y="4383641"/>
        <a:ext cx="2142390" cy="674010"/>
      </dsp:txXfrm>
    </dsp:sp>
    <dsp:sp modelId="{9F290A49-479B-4EBC-835A-6A1CF8A06054}">
      <dsp:nvSpPr>
        <dsp:cNvPr id="0" name=""/>
        <dsp:cNvSpPr/>
      </dsp:nvSpPr>
      <dsp:spPr>
        <a:xfrm>
          <a:off x="2819429" y="2650471"/>
          <a:ext cx="2407180" cy="192574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868AF4-857D-4C61-911C-158980D3E639}">
      <dsp:nvSpPr>
        <dsp:cNvPr id="0" name=""/>
        <dsp:cNvSpPr/>
      </dsp:nvSpPr>
      <dsp:spPr>
        <a:xfrm>
          <a:off x="3036075" y="4383641"/>
          <a:ext cx="2142390" cy="6740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Business &amp; Information Systems and Technology </a:t>
          </a:r>
          <a:endParaRPr lang="en-US" sz="1600" kern="1200" dirty="0"/>
        </a:p>
      </dsp:txBody>
      <dsp:txXfrm>
        <a:off x="3036075" y="4383641"/>
        <a:ext cx="2142390" cy="674010"/>
      </dsp:txXfrm>
    </dsp:sp>
    <dsp:sp modelId="{24847CF5-B0CA-413D-BA6B-1563AE5C75F0}">
      <dsp:nvSpPr>
        <dsp:cNvPr id="0" name=""/>
        <dsp:cNvSpPr/>
      </dsp:nvSpPr>
      <dsp:spPr>
        <a:xfrm>
          <a:off x="5467328" y="2650471"/>
          <a:ext cx="2407180" cy="192574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747972-F292-4D6B-A341-F2552AD04F1B}">
      <dsp:nvSpPr>
        <dsp:cNvPr id="0" name=""/>
        <dsp:cNvSpPr/>
      </dsp:nvSpPr>
      <dsp:spPr>
        <a:xfrm>
          <a:off x="5683974" y="4383641"/>
          <a:ext cx="2142390" cy="6740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Health-Related Sciences</a:t>
          </a:r>
        </a:p>
      </dsp:txBody>
      <dsp:txXfrm>
        <a:off x="5683974" y="4383641"/>
        <a:ext cx="2142390" cy="674010"/>
      </dsp:txXfrm>
    </dsp:sp>
    <dsp:sp modelId="{01CF5FCF-55FB-4C1F-BDA9-4D4321415C3F}">
      <dsp:nvSpPr>
        <dsp:cNvPr id="0" name=""/>
        <dsp:cNvSpPr/>
      </dsp:nvSpPr>
      <dsp:spPr>
        <a:xfrm>
          <a:off x="8115226" y="2650471"/>
          <a:ext cx="2407180" cy="1925744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243728-04B9-41EF-B758-46A545C1FDE4}">
      <dsp:nvSpPr>
        <dsp:cNvPr id="0" name=""/>
        <dsp:cNvSpPr/>
      </dsp:nvSpPr>
      <dsp:spPr>
        <a:xfrm>
          <a:off x="8331872" y="4383641"/>
          <a:ext cx="2142390" cy="67401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Education &amp; Teacher Preparation</a:t>
          </a:r>
          <a:endParaRPr lang="en-US" sz="1600" kern="1200" dirty="0"/>
        </a:p>
      </dsp:txBody>
      <dsp:txXfrm>
        <a:off x="8331872" y="4383641"/>
        <a:ext cx="2142390" cy="674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E0FB-9165-45CE-AC10-28CB314A1F49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06C1F-5B24-4D0B-872A-BE3C1F3DB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5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Wendy</a:t>
            </a:r>
          </a:p>
          <a:p>
            <a:endParaRPr lang="en-US" dirty="0" smtClean="0"/>
          </a:p>
          <a:p>
            <a:r>
              <a:rPr lang="en-US" dirty="0" smtClean="0"/>
              <a:t>Introduce Monique and Liaisons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9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Wendy Break Out Introduction    (All help</a:t>
            </a:r>
            <a:r>
              <a:rPr lang="en-US" baseline="0" dirty="0" smtClean="0"/>
              <a:t> coordinate)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</a:t>
            </a:r>
            <a:r>
              <a:rPr lang="en-US" baseline="0" dirty="0" smtClean="0"/>
              <a:t> minutes to h</a:t>
            </a:r>
            <a:r>
              <a:rPr lang="en-US" dirty="0" smtClean="0"/>
              <a:t>and out worksheet and give instructions.</a:t>
            </a:r>
            <a:r>
              <a:rPr lang="en-US" baseline="0" dirty="0" smtClean="0"/>
              <a:t>  (11:35 – 11:40)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15 minutes in team  (11:40 – 11:55)</a:t>
            </a:r>
          </a:p>
          <a:p>
            <a:endParaRPr lang="en-US" baseline="0" dirty="0" smtClean="0"/>
          </a:p>
          <a:p>
            <a:r>
              <a:rPr lang="en-US" baseline="0" dirty="0" smtClean="0"/>
              <a:t>5 minute report out  (11:55 – 12:00)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For counselors and student services, please work with other teams to help them better understand the important roles you are playing in student success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18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5 minute report out  (11:55 – 12:00)</a:t>
            </a:r>
          </a:p>
          <a:p>
            <a:endParaRPr lang="en-US" dirty="0" smtClean="0"/>
          </a:p>
          <a:p>
            <a:r>
              <a:rPr lang="en-US" dirty="0" smtClean="0"/>
              <a:t>Done at 12:00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30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</a:p>
          <a:p>
            <a:endParaRPr lang="en-US" dirty="0" smtClean="0"/>
          </a:p>
          <a:p>
            <a:r>
              <a:rPr lang="en-US" dirty="0" smtClean="0"/>
              <a:t>5 minutes</a:t>
            </a:r>
          </a:p>
          <a:p>
            <a:endParaRPr lang="en-US" dirty="0" smtClean="0"/>
          </a:p>
          <a:p>
            <a:r>
              <a:rPr lang="en-US" dirty="0" smtClean="0"/>
              <a:t>How you can help (use framework</a:t>
            </a:r>
            <a:r>
              <a:rPr lang="en-US" baseline="0" dirty="0" smtClean="0"/>
              <a:t> as lens)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to get involved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Who to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4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that it is a national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 as regional.  Explain that while RCC and NC are participating in the intensive program, the state overall is working on things as well.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Broadcast loudly that pathways will help ALL students whether they attend full or part-time, whether they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100% certain of their career path when they get here or not because we are making structural changes that simplify, clarify and benefit all students. 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Hammer home the importance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this dovetails with AB 705 and emphasize that some of these metrics are (will be) embedded in the new funding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formula--so they really aren't up for debate (the last part nicely :))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80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Wendy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85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Monique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 – so where are we at.  Sharing the good news…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06C1F-5B24-4D0B-872A-BE3C1F3DB0B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79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Monique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Done</a:t>
            </a:r>
            <a:r>
              <a:rPr lang="en-US" baseline="0" dirty="0" smtClean="0"/>
              <a:t> with this slide at 11:20 (15 minutes for 1</a:t>
            </a:r>
            <a:r>
              <a:rPr lang="en-US" baseline="30000" dirty="0" smtClean="0"/>
              <a:t>st</a:t>
            </a:r>
            <a:r>
              <a:rPr lang="en-US" baseline="0" dirty="0" smtClean="0"/>
              <a:t> 6 slides)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3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0" dirty="0" smtClean="0"/>
              <a:t> minutes for slides 7-9  (Done at 11:35)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0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0" dirty="0" smtClean="0"/>
              <a:t> minutes for slides 7-9  (Done at 11:35)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14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r>
              <a:rPr lang="en-US" baseline="0" dirty="0" smtClean="0"/>
              <a:t> minutes for slides 7-9  (Done at 11:35)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6C1F-5B24-4D0B-872A-BE3C1F3DB0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3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88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9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5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4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4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20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5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5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5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00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016" y="1447800"/>
            <a:ext cx="10623664" cy="2754409"/>
          </a:xfrm>
        </p:spPr>
        <p:txBody>
          <a:bodyPr/>
          <a:lstStyle/>
          <a:p>
            <a:r>
              <a:rPr lang="en-US" sz="5400" dirty="0" smtClean="0"/>
              <a:t>Riverside City College </a:t>
            </a:r>
            <a:br>
              <a:rPr lang="en-US" sz="5400" dirty="0" smtClean="0"/>
            </a:br>
            <a:r>
              <a:rPr lang="en-US" sz="5400" dirty="0" smtClean="0"/>
              <a:t>Guided Pathways Update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Fall FLEX 2018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858894"/>
            <a:ext cx="2560362" cy="108809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6227" y="4648200"/>
            <a:ext cx="2888048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69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4236" y="728943"/>
            <a:ext cx="9821864" cy="7132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Break Out – Where are we at?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0076" y="1838325"/>
            <a:ext cx="11477624" cy="43624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Clarify the Path and Enter the Path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Support students from initial contact through the first day of class including outreach, orientation, assessment, counseling, career exploration, registration, and financial aid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Stay on the Path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Support students with academic and co-curricular opportunities including academic support; space and opportunities to engage with peers, faculty, and staff including engagement centers; counseling and library support; transfer and career center; faculty advising; student clubs and organizations; categorical programs; opportunities to continue exploring career pathways including workshops, internships,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Ensure Learning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Support for curriculum design, faculty development, faculty-student engagement opportunities, contextualized learning, experiential learning, monitoring of student progress (momentum points, registering for subsequent terms, etc</a:t>
            </a:r>
            <a:r>
              <a:rPr lang="en-US" sz="2000" dirty="0" smtClean="0"/>
              <a:t>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6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879" y="2533650"/>
            <a:ext cx="8825659" cy="1247775"/>
          </a:xfrm>
        </p:spPr>
        <p:txBody>
          <a:bodyPr/>
          <a:lstStyle/>
          <a:p>
            <a:r>
              <a:rPr lang="en-US" dirty="0" smtClean="0"/>
              <a:t>What did you find?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8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6422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830" y="1838326"/>
            <a:ext cx="10580370" cy="42672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Institute #4 in September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Student Services and On Boarding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Survey of Entering Student Engagement (SENSE)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/>
              <a:t>Followed by Community College Survey of Student Engagement (CCSSE) in Spring 2020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Scaling Guided Pathways conference (November)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Region 9 Coordination including a summit planned for late fall / winter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Continued Curriculum Mapping including Alignment with Equity-based concepts</a:t>
            </a:r>
          </a:p>
        </p:txBody>
      </p:sp>
    </p:spTree>
    <p:extLst>
      <p:ext uri="{BB962C8B-B14F-4D97-AF65-F5344CB8AC3E}">
        <p14:creationId xmlns:p14="http://schemas.microsoft.com/office/powerpoint/2010/main" val="422563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571500"/>
            <a:ext cx="9404723" cy="9525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Primary Guided Pathways Contacts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43" y="1834198"/>
            <a:ext cx="6734782" cy="4357052"/>
          </a:xfrm>
        </p:spPr>
        <p:txBody>
          <a:bodyPr>
            <a:noAutofit/>
          </a:bodyPr>
          <a:lstStyle/>
          <a:p>
            <a:r>
              <a:rPr lang="en-US" sz="2800" dirty="0" smtClean="0"/>
              <a:t>Kathleen Sell</a:t>
            </a:r>
          </a:p>
          <a:p>
            <a:r>
              <a:rPr lang="en-US" sz="2800" dirty="0" smtClean="0"/>
              <a:t>Monique Greene</a:t>
            </a:r>
          </a:p>
          <a:p>
            <a:r>
              <a:rPr lang="en-US" sz="2800" dirty="0" smtClean="0"/>
              <a:t>Wendy McEwen</a:t>
            </a:r>
          </a:p>
          <a:p>
            <a:r>
              <a:rPr lang="en-US" sz="2800" dirty="0" smtClean="0"/>
              <a:t>Tammy Kearn</a:t>
            </a:r>
          </a:p>
          <a:p>
            <a:r>
              <a:rPr lang="en-US" sz="2800" dirty="0" smtClean="0"/>
              <a:t>Laneshia Judon</a:t>
            </a:r>
          </a:p>
          <a:p>
            <a:r>
              <a:rPr lang="en-US" sz="2800" dirty="0" smtClean="0"/>
              <a:t>Mary Legner</a:t>
            </a:r>
          </a:p>
          <a:p>
            <a:r>
              <a:rPr lang="en-US" sz="2800" dirty="0" smtClean="0"/>
              <a:t>Heather Smith</a:t>
            </a:r>
          </a:p>
          <a:p>
            <a:r>
              <a:rPr lang="en-US" sz="2800" dirty="0" smtClean="0"/>
              <a:t>VP Planning &amp; Development (when hired)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2447925"/>
            <a:ext cx="5648614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3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28700" y="1454742"/>
            <a:ext cx="10220325" cy="421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8732" y="5629854"/>
            <a:ext cx="238697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b="1" spc="-10" dirty="0">
                <a:latin typeface="Rockwell"/>
                <a:cs typeface="Rockwell"/>
              </a:rPr>
              <a:t>C</a:t>
            </a:r>
            <a:r>
              <a:rPr sz="1200" b="1" spc="10" dirty="0">
                <a:latin typeface="Rockwell"/>
                <a:cs typeface="Rockwell"/>
              </a:rPr>
              <a:t>r</a:t>
            </a:r>
            <a:r>
              <a:rPr sz="1200" b="1" spc="5" dirty="0">
                <a:latin typeface="Rockwell"/>
                <a:cs typeface="Rockwell"/>
              </a:rPr>
              <a:t>e</a:t>
            </a:r>
            <a:r>
              <a:rPr sz="1200" b="1" dirty="0">
                <a:latin typeface="Rockwell"/>
                <a:cs typeface="Rockwell"/>
              </a:rPr>
              <a:t>ate</a:t>
            </a:r>
            <a:r>
              <a:rPr sz="1200" b="1" spc="-30" dirty="0">
                <a:latin typeface="Rockwell"/>
                <a:cs typeface="Rockwell"/>
              </a:rPr>
              <a:t> </a:t>
            </a:r>
            <a:r>
              <a:rPr sz="1200" b="1" spc="-10" dirty="0">
                <a:latin typeface="Rockwell"/>
                <a:cs typeface="Rockwell"/>
              </a:rPr>
              <a:t>Cl</a:t>
            </a:r>
            <a:r>
              <a:rPr sz="1200" b="1" spc="5" dirty="0">
                <a:latin typeface="Rockwell"/>
                <a:cs typeface="Rockwell"/>
              </a:rPr>
              <a:t>e</a:t>
            </a:r>
            <a:r>
              <a:rPr sz="1200" b="1" dirty="0">
                <a:latin typeface="Rockwell"/>
                <a:cs typeface="Rockwell"/>
              </a:rPr>
              <a:t>ar </a:t>
            </a:r>
            <a:r>
              <a:rPr sz="1200" b="1" spc="-10" dirty="0">
                <a:latin typeface="Rockwell"/>
                <a:cs typeface="Rockwell"/>
              </a:rPr>
              <a:t>C</a:t>
            </a:r>
            <a:r>
              <a:rPr sz="1200" b="1" spc="5" dirty="0">
                <a:latin typeface="Rockwell"/>
                <a:cs typeface="Rockwell"/>
              </a:rPr>
              <a:t>u</a:t>
            </a:r>
            <a:r>
              <a:rPr sz="1200" b="1" spc="10" dirty="0">
                <a:latin typeface="Rockwell"/>
                <a:cs typeface="Rockwell"/>
              </a:rPr>
              <a:t>rr</a:t>
            </a:r>
            <a:r>
              <a:rPr sz="1200" b="1" spc="-10" dirty="0">
                <a:latin typeface="Rockwell"/>
                <a:cs typeface="Rockwell"/>
              </a:rPr>
              <a:t>i</a:t>
            </a:r>
            <a:r>
              <a:rPr sz="1200" b="1" dirty="0">
                <a:latin typeface="Rockwell"/>
                <a:cs typeface="Rockwell"/>
              </a:rPr>
              <a:t>c</a:t>
            </a:r>
            <a:r>
              <a:rPr sz="1200" b="1" spc="10" dirty="0">
                <a:latin typeface="Rockwell"/>
                <a:cs typeface="Rockwell"/>
              </a:rPr>
              <a:t>u</a:t>
            </a:r>
            <a:r>
              <a:rPr sz="1200" b="1" spc="-10" dirty="0">
                <a:latin typeface="Rockwell"/>
                <a:cs typeface="Rockwell"/>
              </a:rPr>
              <a:t>l</a:t>
            </a:r>
            <a:r>
              <a:rPr sz="1200" b="1" dirty="0">
                <a:latin typeface="Rockwell"/>
                <a:cs typeface="Rockwell"/>
              </a:rPr>
              <a:t>ar </a:t>
            </a:r>
            <a:r>
              <a:rPr sz="1200" b="1" spc="5" dirty="0">
                <a:latin typeface="Rockwell"/>
                <a:cs typeface="Rockwell"/>
              </a:rPr>
              <a:t>P</a:t>
            </a:r>
            <a:r>
              <a:rPr sz="1200" b="1" dirty="0">
                <a:latin typeface="Rockwell"/>
                <a:cs typeface="Rockwell"/>
              </a:rPr>
              <a:t>at</a:t>
            </a:r>
            <a:r>
              <a:rPr sz="1200" b="1" spc="5" dirty="0">
                <a:latin typeface="Rockwell"/>
                <a:cs typeface="Rockwell"/>
              </a:rPr>
              <a:t>h</a:t>
            </a:r>
            <a:r>
              <a:rPr sz="1200" b="1" spc="-10" dirty="0">
                <a:latin typeface="Rockwell"/>
                <a:cs typeface="Rockwell"/>
              </a:rPr>
              <a:t>w</a:t>
            </a:r>
            <a:r>
              <a:rPr sz="1200" b="1" dirty="0">
                <a:latin typeface="Rockwell"/>
                <a:cs typeface="Rockwell"/>
              </a:rPr>
              <a:t>a</a:t>
            </a:r>
            <a:r>
              <a:rPr sz="1200" b="1" spc="10" dirty="0">
                <a:latin typeface="Rockwell"/>
                <a:cs typeface="Rockwell"/>
              </a:rPr>
              <a:t>y</a:t>
            </a:r>
            <a:r>
              <a:rPr sz="1200" b="1" dirty="0">
                <a:latin typeface="Rockwell"/>
                <a:cs typeface="Rockwell"/>
              </a:rPr>
              <a:t>s</a:t>
            </a:r>
            <a:r>
              <a:rPr sz="1200" b="1" spc="-35" dirty="0">
                <a:latin typeface="Rockwell"/>
                <a:cs typeface="Rockwell"/>
              </a:rPr>
              <a:t> </a:t>
            </a:r>
            <a:r>
              <a:rPr sz="1200" b="1" dirty="0">
                <a:latin typeface="Rockwell"/>
                <a:cs typeface="Rockwell"/>
              </a:rPr>
              <a:t>to Emplo</a:t>
            </a:r>
            <a:r>
              <a:rPr sz="1200" b="1" spc="5" dirty="0">
                <a:latin typeface="Rockwell"/>
                <a:cs typeface="Rockwell"/>
              </a:rPr>
              <a:t>y</a:t>
            </a:r>
            <a:r>
              <a:rPr sz="1200" b="1" dirty="0">
                <a:latin typeface="Rockwell"/>
                <a:cs typeface="Rockwell"/>
              </a:rPr>
              <a:t>m</a:t>
            </a:r>
            <a:r>
              <a:rPr sz="1200" b="1" spc="5" dirty="0">
                <a:latin typeface="Rockwell"/>
                <a:cs typeface="Rockwell"/>
              </a:rPr>
              <a:t>en</a:t>
            </a:r>
            <a:r>
              <a:rPr sz="1200" b="1" spc="-5" dirty="0">
                <a:latin typeface="Rockwell"/>
                <a:cs typeface="Rockwell"/>
              </a:rPr>
              <a:t>t </a:t>
            </a:r>
            <a:r>
              <a:rPr sz="1200" b="1" dirty="0">
                <a:latin typeface="Rockwell"/>
                <a:cs typeface="Rockwell"/>
              </a:rPr>
              <a:t>a</a:t>
            </a:r>
            <a:r>
              <a:rPr sz="1200" b="1" spc="5" dirty="0">
                <a:latin typeface="Rockwell"/>
                <a:cs typeface="Rockwell"/>
              </a:rPr>
              <a:t>n</a:t>
            </a:r>
            <a:r>
              <a:rPr sz="1200" b="1" dirty="0">
                <a:latin typeface="Rockwell"/>
                <a:cs typeface="Rockwell"/>
              </a:rPr>
              <a:t>d</a:t>
            </a:r>
            <a:r>
              <a:rPr sz="1200" b="1" spc="-15" dirty="0">
                <a:latin typeface="Rockwell"/>
                <a:cs typeface="Rockwell"/>
              </a:rPr>
              <a:t> </a:t>
            </a:r>
            <a:r>
              <a:rPr sz="1200" b="1" dirty="0">
                <a:latin typeface="Rockwell"/>
                <a:cs typeface="Rockwell"/>
              </a:rPr>
              <a:t>F</a:t>
            </a:r>
            <a:r>
              <a:rPr sz="1200" b="1" spc="5" dirty="0">
                <a:latin typeface="Rockwell"/>
                <a:cs typeface="Rockwell"/>
              </a:rPr>
              <a:t>u</a:t>
            </a:r>
            <a:r>
              <a:rPr sz="1200" b="1" spc="10" dirty="0">
                <a:latin typeface="Rockwell"/>
                <a:cs typeface="Rockwell"/>
              </a:rPr>
              <a:t>r</a:t>
            </a:r>
            <a:r>
              <a:rPr sz="1200" b="1" dirty="0">
                <a:latin typeface="Rockwell"/>
                <a:cs typeface="Rockwell"/>
              </a:rPr>
              <a:t>t</a:t>
            </a:r>
            <a:r>
              <a:rPr sz="1200" b="1" spc="5" dirty="0">
                <a:latin typeface="Rockwell"/>
                <a:cs typeface="Rockwell"/>
              </a:rPr>
              <a:t>he</a:t>
            </a:r>
            <a:r>
              <a:rPr sz="1200" b="1" dirty="0">
                <a:latin typeface="Rockwell"/>
                <a:cs typeface="Rockwell"/>
              </a:rPr>
              <a:t>r E</a:t>
            </a:r>
            <a:r>
              <a:rPr sz="1200" b="1" spc="-10" dirty="0">
                <a:latin typeface="Rockwell"/>
                <a:cs typeface="Rockwell"/>
              </a:rPr>
              <a:t>d</a:t>
            </a:r>
            <a:r>
              <a:rPr sz="1200" b="1" spc="5" dirty="0">
                <a:latin typeface="Rockwell"/>
                <a:cs typeface="Rockwell"/>
              </a:rPr>
              <a:t>u</a:t>
            </a:r>
            <a:r>
              <a:rPr sz="1200" b="1" dirty="0">
                <a:latin typeface="Rockwell"/>
                <a:cs typeface="Rockwell"/>
              </a:rPr>
              <a:t>c</a:t>
            </a:r>
            <a:r>
              <a:rPr sz="1200" b="1" spc="5" dirty="0">
                <a:latin typeface="Rockwell"/>
                <a:cs typeface="Rockwell"/>
              </a:rPr>
              <a:t>a</a:t>
            </a:r>
            <a:r>
              <a:rPr sz="1200" b="1" dirty="0">
                <a:latin typeface="Rockwell"/>
                <a:cs typeface="Rockwell"/>
              </a:rPr>
              <a:t>t</a:t>
            </a:r>
            <a:r>
              <a:rPr sz="1200" b="1" spc="-15" dirty="0">
                <a:latin typeface="Rockwell"/>
                <a:cs typeface="Rockwell"/>
              </a:rPr>
              <a:t>i</a:t>
            </a:r>
            <a:r>
              <a:rPr sz="1200" b="1" spc="5" dirty="0">
                <a:latin typeface="Rockwell"/>
                <a:cs typeface="Rockwell"/>
              </a:rPr>
              <a:t>o</a:t>
            </a:r>
            <a:r>
              <a:rPr sz="1200" b="1" dirty="0">
                <a:latin typeface="Rockwell"/>
                <a:cs typeface="Rockwell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7419" y="5729810"/>
            <a:ext cx="197470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b="1" dirty="0">
                <a:latin typeface="Rockwell"/>
                <a:cs typeface="Rockwell"/>
              </a:rPr>
              <a:t>H</a:t>
            </a:r>
            <a:r>
              <a:rPr sz="1200" b="1" spc="5" dirty="0">
                <a:latin typeface="Rockwell"/>
                <a:cs typeface="Rockwell"/>
              </a:rPr>
              <a:t>e</a:t>
            </a:r>
            <a:r>
              <a:rPr sz="1200" b="1" spc="-10" dirty="0">
                <a:latin typeface="Rockwell"/>
                <a:cs typeface="Rockwell"/>
              </a:rPr>
              <a:t>l</a:t>
            </a:r>
            <a:r>
              <a:rPr sz="1200" b="1" dirty="0">
                <a:latin typeface="Rockwell"/>
                <a:cs typeface="Rockwell"/>
              </a:rPr>
              <a:t>p Stude</a:t>
            </a:r>
            <a:r>
              <a:rPr sz="1200" b="1" spc="5" dirty="0">
                <a:latin typeface="Rockwell"/>
                <a:cs typeface="Rockwell"/>
              </a:rPr>
              <a:t>n</a:t>
            </a:r>
            <a:r>
              <a:rPr sz="1200" b="1" dirty="0">
                <a:latin typeface="Rockwell"/>
                <a:cs typeface="Rockwell"/>
              </a:rPr>
              <a:t>ts </a:t>
            </a:r>
            <a:r>
              <a:rPr sz="1200" b="1" spc="-15" dirty="0">
                <a:latin typeface="Rockwell"/>
                <a:cs typeface="Rockwell"/>
              </a:rPr>
              <a:t>C</a:t>
            </a:r>
            <a:r>
              <a:rPr sz="1200" b="1" spc="5" dirty="0">
                <a:latin typeface="Rockwell"/>
                <a:cs typeface="Rockwell"/>
              </a:rPr>
              <a:t>hoo</a:t>
            </a:r>
            <a:r>
              <a:rPr sz="1200" b="1" dirty="0">
                <a:latin typeface="Rockwell"/>
                <a:cs typeface="Rockwell"/>
              </a:rPr>
              <a:t>se</a:t>
            </a:r>
            <a:r>
              <a:rPr sz="1200" b="1" spc="-10" dirty="0">
                <a:latin typeface="Rockwell"/>
                <a:cs typeface="Rockwell"/>
              </a:rPr>
              <a:t> </a:t>
            </a:r>
            <a:r>
              <a:rPr sz="1200" b="1" dirty="0">
                <a:latin typeface="Rockwell"/>
                <a:cs typeface="Rockwell"/>
              </a:rPr>
              <a:t>a</a:t>
            </a:r>
            <a:r>
              <a:rPr sz="1200" b="1" spc="10" dirty="0">
                <a:latin typeface="Rockwell"/>
                <a:cs typeface="Rockwell"/>
              </a:rPr>
              <a:t>n</a:t>
            </a:r>
            <a:r>
              <a:rPr sz="1200" b="1" dirty="0">
                <a:latin typeface="Rockwell"/>
                <a:cs typeface="Rockwell"/>
              </a:rPr>
              <a:t>d Ent</a:t>
            </a:r>
            <a:r>
              <a:rPr sz="1200" b="1" spc="5" dirty="0">
                <a:latin typeface="Rockwell"/>
                <a:cs typeface="Rockwell"/>
              </a:rPr>
              <a:t>e</a:t>
            </a:r>
            <a:r>
              <a:rPr sz="1200" b="1" dirty="0">
                <a:latin typeface="Rockwell"/>
                <a:cs typeface="Rockwell"/>
              </a:rPr>
              <a:t>r</a:t>
            </a:r>
            <a:r>
              <a:rPr sz="1200" b="1" spc="-5" dirty="0">
                <a:latin typeface="Rockwell"/>
                <a:cs typeface="Rockwell"/>
              </a:rPr>
              <a:t> </a:t>
            </a:r>
            <a:r>
              <a:rPr sz="1200" b="1" spc="5" dirty="0">
                <a:latin typeface="Rockwell"/>
                <a:cs typeface="Rockwell"/>
              </a:rPr>
              <a:t>The</a:t>
            </a:r>
            <a:r>
              <a:rPr sz="1200" b="1" spc="-10" dirty="0">
                <a:latin typeface="Rockwell"/>
                <a:cs typeface="Rockwell"/>
              </a:rPr>
              <a:t>i</a:t>
            </a:r>
            <a:r>
              <a:rPr sz="1200" b="1" dirty="0">
                <a:latin typeface="Rockwell"/>
                <a:cs typeface="Rockwell"/>
              </a:rPr>
              <a:t>r </a:t>
            </a:r>
            <a:r>
              <a:rPr sz="1200" b="1" spc="5" dirty="0">
                <a:latin typeface="Rockwell"/>
                <a:cs typeface="Rockwell"/>
              </a:rPr>
              <a:t>P</a:t>
            </a:r>
            <a:r>
              <a:rPr sz="1200" b="1" dirty="0">
                <a:latin typeface="Rockwell"/>
                <a:cs typeface="Rockwell"/>
              </a:rPr>
              <a:t>ath</a:t>
            </a:r>
            <a:r>
              <a:rPr sz="1200" b="1" spc="-10" dirty="0">
                <a:latin typeface="Rockwell"/>
                <a:cs typeface="Rockwell"/>
              </a:rPr>
              <a:t>w</a:t>
            </a:r>
            <a:r>
              <a:rPr sz="1200" b="1" dirty="0">
                <a:latin typeface="Rockwell"/>
                <a:cs typeface="Rockwell"/>
              </a:rPr>
              <a:t>ay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14284" y="5729022"/>
            <a:ext cx="230732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b="1" dirty="0">
                <a:latin typeface="Rockwell"/>
                <a:cs typeface="Rockwell"/>
              </a:rPr>
              <a:t>H</a:t>
            </a:r>
            <a:r>
              <a:rPr sz="1200" b="1" spc="5" dirty="0">
                <a:latin typeface="Rockwell"/>
                <a:cs typeface="Rockwell"/>
              </a:rPr>
              <a:t>e</a:t>
            </a:r>
            <a:r>
              <a:rPr sz="1200" b="1" spc="-10" dirty="0">
                <a:latin typeface="Rockwell"/>
                <a:cs typeface="Rockwell"/>
              </a:rPr>
              <a:t>l</a:t>
            </a:r>
            <a:r>
              <a:rPr sz="1200" b="1" dirty="0">
                <a:latin typeface="Rockwell"/>
                <a:cs typeface="Rockwell"/>
              </a:rPr>
              <a:t>p Stude</a:t>
            </a:r>
            <a:r>
              <a:rPr sz="1200" b="1" spc="5" dirty="0">
                <a:latin typeface="Rockwell"/>
                <a:cs typeface="Rockwell"/>
              </a:rPr>
              <a:t>n</a:t>
            </a:r>
            <a:r>
              <a:rPr sz="1200" b="1" dirty="0">
                <a:latin typeface="Rockwell"/>
                <a:cs typeface="Rockwell"/>
              </a:rPr>
              <a:t>ts </a:t>
            </a:r>
            <a:r>
              <a:rPr sz="1200" b="1" spc="-5" dirty="0">
                <a:latin typeface="Rockwell"/>
                <a:cs typeface="Rockwell"/>
              </a:rPr>
              <a:t>Stay</a:t>
            </a:r>
            <a:r>
              <a:rPr sz="1200" b="1" spc="-25" dirty="0">
                <a:latin typeface="Rockwell"/>
                <a:cs typeface="Rockwell"/>
              </a:rPr>
              <a:t> </a:t>
            </a:r>
            <a:r>
              <a:rPr sz="1200" b="1" spc="5" dirty="0">
                <a:latin typeface="Rockwell"/>
                <a:cs typeface="Rockwell"/>
              </a:rPr>
              <a:t>o</a:t>
            </a:r>
            <a:r>
              <a:rPr sz="1200" b="1" dirty="0">
                <a:latin typeface="Rockwell"/>
                <a:cs typeface="Rockwell"/>
              </a:rPr>
              <a:t>n </a:t>
            </a:r>
            <a:r>
              <a:rPr sz="1200" b="1" spc="5" dirty="0">
                <a:latin typeface="Rockwell"/>
                <a:cs typeface="Rockwell"/>
              </a:rPr>
              <a:t>The</a:t>
            </a:r>
            <a:r>
              <a:rPr sz="1200" b="1" spc="-10" dirty="0">
                <a:latin typeface="Rockwell"/>
                <a:cs typeface="Rockwell"/>
              </a:rPr>
              <a:t>i</a:t>
            </a:r>
            <a:r>
              <a:rPr sz="1200" b="1" dirty="0">
                <a:latin typeface="Rockwell"/>
                <a:cs typeface="Rockwell"/>
              </a:rPr>
              <a:t>r</a:t>
            </a:r>
            <a:r>
              <a:rPr sz="1200" b="1" spc="-5" dirty="0">
                <a:latin typeface="Rockwell"/>
                <a:cs typeface="Rockwell"/>
              </a:rPr>
              <a:t> </a:t>
            </a:r>
            <a:r>
              <a:rPr sz="1200" b="1" spc="5" dirty="0">
                <a:latin typeface="Rockwell"/>
                <a:cs typeface="Rockwell"/>
              </a:rPr>
              <a:t>P</a:t>
            </a:r>
            <a:r>
              <a:rPr sz="1200" b="1" spc="-5" dirty="0">
                <a:latin typeface="Rockwell"/>
                <a:cs typeface="Rockwell"/>
              </a:rPr>
              <a:t>ath</a:t>
            </a:r>
            <a:endParaRPr sz="1200" b="1" dirty="0">
              <a:latin typeface="Rockwell"/>
              <a:cs typeface="Rockwel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3718" y="5544356"/>
            <a:ext cx="227773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b="1" dirty="0">
                <a:latin typeface="Rockwell"/>
                <a:cs typeface="Rockwell"/>
              </a:rPr>
              <a:t>F</a:t>
            </a:r>
            <a:r>
              <a:rPr sz="1200" b="1" spc="5" dirty="0">
                <a:latin typeface="Rockwell"/>
                <a:cs typeface="Rockwell"/>
              </a:rPr>
              <a:t>o</a:t>
            </a:r>
            <a:r>
              <a:rPr sz="1200" b="1" spc="-10" dirty="0">
                <a:latin typeface="Rockwell"/>
                <a:cs typeface="Rockwell"/>
              </a:rPr>
              <a:t>ll</a:t>
            </a:r>
            <a:r>
              <a:rPr sz="1200" b="1" spc="5" dirty="0">
                <a:latin typeface="Rockwell"/>
                <a:cs typeface="Rockwell"/>
              </a:rPr>
              <a:t>o</a:t>
            </a:r>
            <a:r>
              <a:rPr sz="1200" b="1" dirty="0">
                <a:latin typeface="Rockwell"/>
                <a:cs typeface="Rockwell"/>
              </a:rPr>
              <a:t>w </a:t>
            </a:r>
            <a:r>
              <a:rPr sz="1200" b="1" spc="5" dirty="0">
                <a:latin typeface="Rockwell"/>
                <a:cs typeface="Rockwell"/>
              </a:rPr>
              <a:t>Thro</a:t>
            </a:r>
            <a:r>
              <a:rPr sz="1200" b="1" dirty="0">
                <a:latin typeface="Rockwell"/>
                <a:cs typeface="Rockwell"/>
              </a:rPr>
              <a:t>ugh,</a:t>
            </a:r>
            <a:r>
              <a:rPr sz="1200" b="1" spc="-20" dirty="0">
                <a:latin typeface="Rockwell"/>
                <a:cs typeface="Rockwell"/>
              </a:rPr>
              <a:t> </a:t>
            </a:r>
            <a:r>
              <a:rPr sz="1200" b="1" dirty="0">
                <a:latin typeface="Rockwell"/>
                <a:cs typeface="Rockwell"/>
              </a:rPr>
              <a:t>a</a:t>
            </a:r>
            <a:r>
              <a:rPr sz="1200" b="1" spc="5" dirty="0">
                <a:latin typeface="Rockwell"/>
                <a:cs typeface="Rockwell"/>
              </a:rPr>
              <a:t>n</a:t>
            </a:r>
            <a:r>
              <a:rPr sz="1200" b="1" dirty="0">
                <a:latin typeface="Rockwell"/>
                <a:cs typeface="Rockwell"/>
              </a:rPr>
              <a:t>d Ensu</a:t>
            </a:r>
            <a:r>
              <a:rPr sz="1200" b="1" spc="5" dirty="0">
                <a:latin typeface="Rockwell"/>
                <a:cs typeface="Rockwell"/>
              </a:rPr>
              <a:t>r</a:t>
            </a:r>
            <a:r>
              <a:rPr sz="1200" b="1" dirty="0">
                <a:latin typeface="Rockwell"/>
                <a:cs typeface="Rockwell"/>
              </a:rPr>
              <a:t>e</a:t>
            </a:r>
            <a:r>
              <a:rPr sz="1200" b="1" spc="-5" dirty="0">
                <a:latin typeface="Rockwell"/>
                <a:cs typeface="Rockwell"/>
              </a:rPr>
              <a:t> th</a:t>
            </a:r>
            <a:r>
              <a:rPr sz="1200" b="1" dirty="0">
                <a:latin typeface="Rockwell"/>
                <a:cs typeface="Rockwell"/>
              </a:rPr>
              <a:t>a</a:t>
            </a:r>
            <a:r>
              <a:rPr sz="1200" b="1" spc="-5" dirty="0">
                <a:latin typeface="Rockwell"/>
                <a:cs typeface="Rockwell"/>
              </a:rPr>
              <a:t>t </a:t>
            </a:r>
            <a:r>
              <a:rPr sz="1200" b="1" spc="-10" dirty="0">
                <a:latin typeface="Rockwell"/>
                <a:cs typeface="Rockwell"/>
              </a:rPr>
              <a:t>B</a:t>
            </a:r>
            <a:r>
              <a:rPr sz="1200" b="1" spc="5" dirty="0">
                <a:latin typeface="Rockwell"/>
                <a:cs typeface="Rockwell"/>
              </a:rPr>
              <a:t>e</a:t>
            </a:r>
            <a:r>
              <a:rPr sz="1200" b="1" spc="-5" dirty="0">
                <a:latin typeface="Rockwell"/>
                <a:cs typeface="Rockwell"/>
              </a:rPr>
              <a:t>t</a:t>
            </a:r>
            <a:r>
              <a:rPr sz="1200" b="1" spc="-15" dirty="0">
                <a:latin typeface="Rockwell"/>
                <a:cs typeface="Rockwell"/>
              </a:rPr>
              <a:t>t</a:t>
            </a:r>
            <a:r>
              <a:rPr sz="1200" b="1" spc="5" dirty="0">
                <a:latin typeface="Rockwell"/>
                <a:cs typeface="Rockwell"/>
              </a:rPr>
              <a:t>e</a:t>
            </a:r>
            <a:r>
              <a:rPr sz="1200" b="1" dirty="0">
                <a:latin typeface="Rockwell"/>
                <a:cs typeface="Rockwell"/>
              </a:rPr>
              <a:t>r</a:t>
            </a:r>
            <a:r>
              <a:rPr sz="1200" b="1" spc="-5" dirty="0">
                <a:latin typeface="Rockwell"/>
                <a:cs typeface="Rockwell"/>
              </a:rPr>
              <a:t> </a:t>
            </a:r>
            <a:r>
              <a:rPr sz="1200" b="1" spc="5" dirty="0">
                <a:latin typeface="Rockwell"/>
                <a:cs typeface="Rockwell"/>
              </a:rPr>
              <a:t>Pr</a:t>
            </a:r>
            <a:r>
              <a:rPr sz="1200" b="1" spc="-5" dirty="0">
                <a:latin typeface="Rockwell"/>
                <a:cs typeface="Rockwell"/>
              </a:rPr>
              <a:t>a</a:t>
            </a:r>
            <a:r>
              <a:rPr sz="1200" b="1" dirty="0">
                <a:latin typeface="Rockwell"/>
                <a:cs typeface="Rockwell"/>
              </a:rPr>
              <a:t>c</a:t>
            </a:r>
            <a:r>
              <a:rPr sz="1200" b="1" spc="-5" dirty="0">
                <a:latin typeface="Rockwell"/>
                <a:cs typeface="Rockwell"/>
              </a:rPr>
              <a:t>t</a:t>
            </a:r>
            <a:r>
              <a:rPr sz="1200" b="1" spc="-15" dirty="0">
                <a:latin typeface="Rockwell"/>
                <a:cs typeface="Rockwell"/>
              </a:rPr>
              <a:t>i</a:t>
            </a:r>
            <a:r>
              <a:rPr sz="1200" b="1" dirty="0">
                <a:latin typeface="Rockwell"/>
                <a:cs typeface="Rockwell"/>
              </a:rPr>
              <a:t>c</a:t>
            </a:r>
            <a:r>
              <a:rPr sz="1200" b="1" spc="5" dirty="0">
                <a:latin typeface="Rockwell"/>
                <a:cs typeface="Rockwell"/>
              </a:rPr>
              <a:t>e</a:t>
            </a:r>
            <a:r>
              <a:rPr sz="1200" b="1" dirty="0">
                <a:latin typeface="Rockwell"/>
                <a:cs typeface="Rockwell"/>
              </a:rPr>
              <a:t>s a</a:t>
            </a:r>
            <a:r>
              <a:rPr sz="1200" b="1" spc="5" dirty="0">
                <a:latin typeface="Rockwell"/>
                <a:cs typeface="Rockwell"/>
              </a:rPr>
              <a:t>r</a:t>
            </a:r>
            <a:r>
              <a:rPr sz="1200" b="1" dirty="0">
                <a:latin typeface="Rockwell"/>
                <a:cs typeface="Rockwell"/>
              </a:rPr>
              <a:t>e</a:t>
            </a:r>
            <a:r>
              <a:rPr sz="1200" b="1" spc="-25" dirty="0">
                <a:latin typeface="Rockwell"/>
                <a:cs typeface="Rockwell"/>
              </a:rPr>
              <a:t> </a:t>
            </a:r>
            <a:r>
              <a:rPr sz="1200" b="1" spc="5" dirty="0">
                <a:latin typeface="Rockwell"/>
                <a:cs typeface="Rockwell"/>
              </a:rPr>
              <a:t>Pro</a:t>
            </a:r>
            <a:r>
              <a:rPr sz="1200" b="1" dirty="0">
                <a:latin typeface="Rockwell"/>
                <a:cs typeface="Rockwell"/>
              </a:rPr>
              <a:t>vi</a:t>
            </a:r>
            <a:r>
              <a:rPr sz="1200" b="1" spc="-10" dirty="0">
                <a:latin typeface="Rockwell"/>
                <a:cs typeface="Rockwell"/>
              </a:rPr>
              <a:t>di</a:t>
            </a:r>
            <a:r>
              <a:rPr sz="1200" b="1" spc="5" dirty="0">
                <a:latin typeface="Rockwell"/>
                <a:cs typeface="Rockwell"/>
              </a:rPr>
              <a:t>n</a:t>
            </a:r>
            <a:r>
              <a:rPr sz="1200" b="1" dirty="0">
                <a:latin typeface="Rockwell"/>
                <a:cs typeface="Rockwell"/>
              </a:rPr>
              <a:t>g Im</a:t>
            </a:r>
            <a:r>
              <a:rPr sz="1200" b="1" spc="-10" dirty="0">
                <a:latin typeface="Rockwell"/>
                <a:cs typeface="Rockwell"/>
              </a:rPr>
              <a:t>p</a:t>
            </a:r>
            <a:r>
              <a:rPr sz="1200" b="1" spc="5" dirty="0">
                <a:latin typeface="Rockwell"/>
                <a:cs typeface="Rockwell"/>
              </a:rPr>
              <a:t>ro</a:t>
            </a:r>
            <a:r>
              <a:rPr sz="1200" b="1" dirty="0">
                <a:latin typeface="Rockwell"/>
                <a:cs typeface="Rockwell"/>
              </a:rPr>
              <a:t>v</a:t>
            </a:r>
            <a:r>
              <a:rPr sz="1200" b="1" spc="10" dirty="0">
                <a:latin typeface="Rockwell"/>
                <a:cs typeface="Rockwell"/>
              </a:rPr>
              <a:t>e</a:t>
            </a:r>
            <a:r>
              <a:rPr sz="1200" b="1" dirty="0">
                <a:latin typeface="Rockwell"/>
                <a:cs typeface="Rockwell"/>
              </a:rPr>
              <a:t>d </a:t>
            </a:r>
            <a:r>
              <a:rPr sz="1200" b="1" spc="-5" dirty="0">
                <a:latin typeface="Rockwell"/>
                <a:cs typeface="Rockwell"/>
              </a:rPr>
              <a:t>St</a:t>
            </a:r>
            <a:r>
              <a:rPr sz="1200" b="1" dirty="0">
                <a:latin typeface="Rockwell"/>
                <a:cs typeface="Rockwell"/>
              </a:rPr>
              <a:t>ude</a:t>
            </a:r>
            <a:r>
              <a:rPr sz="1200" b="1" spc="10" dirty="0">
                <a:latin typeface="Rockwell"/>
                <a:cs typeface="Rockwell"/>
              </a:rPr>
              <a:t>n</a:t>
            </a:r>
            <a:r>
              <a:rPr sz="1200" b="1" spc="-5" dirty="0">
                <a:latin typeface="Rockwell"/>
                <a:cs typeface="Rockwell"/>
              </a:rPr>
              <a:t>t</a:t>
            </a:r>
            <a:r>
              <a:rPr sz="1200" b="1" spc="-35" dirty="0">
                <a:latin typeface="Rockwell"/>
                <a:cs typeface="Rockwell"/>
              </a:rPr>
              <a:t> </a:t>
            </a:r>
            <a:r>
              <a:rPr sz="1200" b="1" spc="-10" dirty="0">
                <a:latin typeface="Rockwell"/>
                <a:cs typeface="Rockwell"/>
              </a:rPr>
              <a:t>R</a:t>
            </a:r>
            <a:r>
              <a:rPr sz="1200" b="1" spc="5" dirty="0">
                <a:latin typeface="Rockwell"/>
                <a:cs typeface="Rockwell"/>
              </a:rPr>
              <a:t>e</a:t>
            </a:r>
            <a:r>
              <a:rPr sz="1200" b="1" spc="-5" dirty="0">
                <a:latin typeface="Rockwell"/>
                <a:cs typeface="Rockwell"/>
              </a:rPr>
              <a:t>sul</a:t>
            </a:r>
            <a:r>
              <a:rPr sz="1200" b="1" spc="-10" dirty="0">
                <a:latin typeface="Rockwell"/>
                <a:cs typeface="Rockwell"/>
              </a:rPr>
              <a:t>t</a:t>
            </a:r>
            <a:r>
              <a:rPr sz="1200" b="1" dirty="0">
                <a:latin typeface="Rockwell"/>
                <a:cs typeface="Rockwell"/>
              </a:rPr>
              <a:t>s.</a:t>
            </a:r>
          </a:p>
        </p:txBody>
      </p:sp>
      <p:sp>
        <p:nvSpPr>
          <p:cNvPr id="8" name="object 8"/>
          <p:cNvSpPr/>
          <p:nvPr/>
        </p:nvSpPr>
        <p:spPr>
          <a:xfrm>
            <a:off x="981075" y="4551482"/>
            <a:ext cx="10136759" cy="908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2313" y="4282106"/>
            <a:ext cx="18742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dirty="0">
                <a:latin typeface="Rockwell"/>
                <a:cs typeface="Rockwell"/>
              </a:rPr>
              <a:t>C</a:t>
            </a:r>
            <a:r>
              <a:rPr spc="-15" dirty="0">
                <a:latin typeface="Rockwell"/>
                <a:cs typeface="Rockwell"/>
              </a:rPr>
              <a:t>l</a:t>
            </a:r>
            <a:r>
              <a:rPr spc="-10" dirty="0">
                <a:latin typeface="Rockwell"/>
                <a:cs typeface="Rockwell"/>
              </a:rPr>
              <a:t>a</a:t>
            </a:r>
            <a:r>
              <a:rPr dirty="0">
                <a:latin typeface="Rockwell"/>
                <a:cs typeface="Rockwell"/>
              </a:rPr>
              <a:t>r</a:t>
            </a:r>
            <a:r>
              <a:rPr spc="-15" dirty="0">
                <a:latin typeface="Rockwell"/>
                <a:cs typeface="Rockwell"/>
              </a:rPr>
              <a:t>i</a:t>
            </a:r>
            <a:r>
              <a:rPr spc="-10" dirty="0">
                <a:latin typeface="Rockwell"/>
                <a:cs typeface="Rockwell"/>
              </a:rPr>
              <a:t>f</a:t>
            </a:r>
            <a:r>
              <a:rPr dirty="0">
                <a:latin typeface="Rockwell"/>
                <a:cs typeface="Rockwell"/>
              </a:rPr>
              <a:t>y t</a:t>
            </a:r>
            <a:r>
              <a:rPr spc="5" dirty="0">
                <a:latin typeface="Rockwell"/>
                <a:cs typeface="Rockwell"/>
              </a:rPr>
              <a:t>h</a:t>
            </a:r>
            <a:r>
              <a:rPr dirty="0">
                <a:latin typeface="Rockwell"/>
                <a:cs typeface="Rockwell"/>
              </a:rPr>
              <a:t>e </a:t>
            </a:r>
            <a:r>
              <a:rPr spc="-5" dirty="0">
                <a:latin typeface="Rockwell"/>
                <a:cs typeface="Rockwell"/>
              </a:rPr>
              <a:t>Path</a:t>
            </a:r>
            <a:endParaRPr dirty="0">
              <a:latin typeface="Rockwell"/>
              <a:cs typeface="Rockwel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2060" y="4282106"/>
            <a:ext cx="219800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dirty="0">
                <a:latin typeface="Rockwell"/>
                <a:cs typeface="Rockwell"/>
              </a:rPr>
              <a:t>Ent</a:t>
            </a:r>
            <a:r>
              <a:rPr spc="5" dirty="0">
                <a:latin typeface="Rockwell"/>
                <a:cs typeface="Rockwell"/>
              </a:rPr>
              <a:t>e</a:t>
            </a:r>
            <a:r>
              <a:rPr dirty="0">
                <a:latin typeface="Rockwell"/>
                <a:cs typeface="Rockwell"/>
              </a:rPr>
              <a:t>r t</a:t>
            </a:r>
            <a:r>
              <a:rPr spc="5" dirty="0">
                <a:latin typeface="Rockwell"/>
                <a:cs typeface="Rockwell"/>
              </a:rPr>
              <a:t>h</a:t>
            </a:r>
            <a:r>
              <a:rPr dirty="0">
                <a:latin typeface="Rockwell"/>
                <a:cs typeface="Rockwell"/>
              </a:rPr>
              <a:t>e </a:t>
            </a:r>
            <a:r>
              <a:rPr spc="-5" dirty="0">
                <a:latin typeface="Rockwell"/>
                <a:cs typeface="Rockwell"/>
              </a:rPr>
              <a:t>Path</a:t>
            </a:r>
            <a:endParaRPr dirty="0">
              <a:latin typeface="Rockwell"/>
              <a:cs typeface="Rockwel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68495" y="4282106"/>
            <a:ext cx="20277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pc="-15" dirty="0">
                <a:latin typeface="Rockwell"/>
                <a:cs typeface="Rockwell"/>
              </a:rPr>
              <a:t>S</a:t>
            </a:r>
            <a:r>
              <a:rPr spc="-5" dirty="0">
                <a:latin typeface="Rockwell"/>
                <a:cs typeface="Rockwell"/>
              </a:rPr>
              <a:t>tay</a:t>
            </a:r>
            <a:r>
              <a:rPr dirty="0">
                <a:latin typeface="Rockwell"/>
                <a:cs typeface="Rockwell"/>
              </a:rPr>
              <a:t> </a:t>
            </a:r>
            <a:r>
              <a:rPr spc="-5" dirty="0">
                <a:latin typeface="Rockwell"/>
                <a:cs typeface="Rockwell"/>
              </a:rPr>
              <a:t>on </a:t>
            </a:r>
            <a:r>
              <a:rPr dirty="0">
                <a:latin typeface="Rockwell"/>
                <a:cs typeface="Rockwell"/>
              </a:rPr>
              <a:t>t</a:t>
            </a:r>
            <a:r>
              <a:rPr spc="5" dirty="0">
                <a:latin typeface="Rockwell"/>
                <a:cs typeface="Rockwell"/>
              </a:rPr>
              <a:t>h</a:t>
            </a:r>
            <a:r>
              <a:rPr dirty="0">
                <a:latin typeface="Rockwell"/>
                <a:cs typeface="Rockwell"/>
              </a:rPr>
              <a:t>e </a:t>
            </a:r>
            <a:r>
              <a:rPr spc="-5" dirty="0">
                <a:latin typeface="Rockwell"/>
                <a:cs typeface="Rockwell"/>
              </a:rPr>
              <a:t>Path</a:t>
            </a:r>
            <a:endParaRPr dirty="0">
              <a:latin typeface="Rockwell"/>
              <a:cs typeface="Rockwel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39250" y="4282106"/>
            <a:ext cx="227458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2240"/>
            <a:r>
              <a:rPr dirty="0">
                <a:latin typeface="Rockwell"/>
                <a:cs typeface="Rockwell"/>
              </a:rPr>
              <a:t>Ensu</a:t>
            </a:r>
            <a:r>
              <a:rPr spc="-15" dirty="0">
                <a:latin typeface="Rockwell"/>
                <a:cs typeface="Rockwell"/>
              </a:rPr>
              <a:t>r</a:t>
            </a:r>
            <a:r>
              <a:rPr dirty="0">
                <a:latin typeface="Rockwell"/>
                <a:cs typeface="Rockwell"/>
              </a:rPr>
              <a:t>e Learn</a:t>
            </a:r>
            <a:r>
              <a:rPr spc="-10" dirty="0">
                <a:latin typeface="Rockwell"/>
                <a:cs typeface="Rockwell"/>
              </a:rPr>
              <a:t>i</a:t>
            </a:r>
            <a:r>
              <a:rPr spc="-5" dirty="0">
                <a:latin typeface="Rockwell"/>
                <a:cs typeface="Rockwell"/>
              </a:rPr>
              <a:t>ng</a:t>
            </a:r>
            <a:endParaRPr dirty="0">
              <a:latin typeface="Rockwell"/>
              <a:cs typeface="Rockwel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352675" y="28575"/>
            <a:ext cx="6532893" cy="4066175"/>
            <a:chOff x="344648" y="170140"/>
            <a:chExt cx="8209764" cy="5963615"/>
          </a:xfrm>
        </p:grpSpPr>
        <p:grpSp>
          <p:nvGrpSpPr>
            <p:cNvPr id="17" name="Group 16"/>
            <p:cNvGrpSpPr/>
            <p:nvPr/>
          </p:nvGrpSpPr>
          <p:grpSpPr>
            <a:xfrm>
              <a:off x="344648" y="170140"/>
              <a:ext cx="8209764" cy="5963615"/>
              <a:chOff x="537595" y="153362"/>
              <a:chExt cx="8209764" cy="5963615"/>
            </a:xfrm>
          </p:grpSpPr>
          <p:sp>
            <p:nvSpPr>
              <p:cNvPr id="50" name="Isosceles Triangle 49"/>
              <p:cNvSpPr/>
              <p:nvPr/>
            </p:nvSpPr>
            <p:spPr>
              <a:xfrm>
                <a:off x="537595" y="153362"/>
                <a:ext cx="8209764" cy="1499269"/>
              </a:xfrm>
              <a:prstGeom prst="triangl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prstClr val="black"/>
                    </a:solidFill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Four Pillars of Pathways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37595" y="5865307"/>
                <a:ext cx="8209764" cy="25167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 w="9525">
                      <a:solidFill>
                        <a:prstClr val="white"/>
                      </a:solidFill>
                      <a:prstDash val="solid"/>
                    </a:ln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Equity, Social Mobility, Economic Health for All Students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03977" y="5564701"/>
                <a:ext cx="7877001" cy="25167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03977" y="1721145"/>
                <a:ext cx="7877001" cy="251670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62730" y="2026993"/>
              <a:ext cx="973123" cy="3505034"/>
              <a:chOff x="847288" y="2004623"/>
              <a:chExt cx="973123" cy="3505034"/>
            </a:xfrm>
          </p:grpSpPr>
          <p:sp>
            <p:nvSpPr>
              <p:cNvPr id="43" name="Rectangle 42"/>
              <p:cNvSpPr/>
              <p:nvPr/>
            </p:nvSpPr>
            <p:spPr>
              <a:xfrm rot="16200000">
                <a:off x="95950" y="3446750"/>
                <a:ext cx="2475798" cy="62078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CLARIFY THE PATH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847288" y="2004623"/>
                <a:ext cx="973123" cy="151002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935373" y="2190380"/>
                <a:ext cx="796953" cy="133875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44430" y="2359010"/>
                <a:ext cx="578838" cy="125477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47288" y="5358655"/>
                <a:ext cx="973123" cy="151002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35373" y="5190027"/>
                <a:ext cx="796953" cy="133875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044430" y="5029795"/>
                <a:ext cx="578838" cy="125477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232715" y="2026993"/>
              <a:ext cx="973123" cy="3505034"/>
              <a:chOff x="847288" y="2004623"/>
              <a:chExt cx="973123" cy="3505034"/>
            </a:xfrm>
          </p:grpSpPr>
          <p:sp>
            <p:nvSpPr>
              <p:cNvPr id="36" name="Rectangle 35"/>
              <p:cNvSpPr/>
              <p:nvPr/>
            </p:nvSpPr>
            <p:spPr>
              <a:xfrm rot="16200000">
                <a:off x="95950" y="3446750"/>
                <a:ext cx="2475798" cy="620781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ENSURE LEARNING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47288" y="2004623"/>
                <a:ext cx="973123" cy="15100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935373" y="2190380"/>
                <a:ext cx="796953" cy="133875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044430" y="2359010"/>
                <a:ext cx="578838" cy="125477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47288" y="5358655"/>
                <a:ext cx="973123" cy="151002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935373" y="5190027"/>
                <a:ext cx="796953" cy="133875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044430" y="5029795"/>
                <a:ext cx="578838" cy="125477"/>
              </a:xfrm>
              <a:prstGeom prst="rect">
                <a:avLst/>
              </a:prstGeom>
              <a:solidFill>
                <a:srgbClr val="FFC000"/>
              </a:solidFill>
              <a:ln w="12700" cap="flat" cmpd="sng" algn="ctr">
                <a:solidFill>
                  <a:srgbClr val="FFC000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852725" y="2026993"/>
              <a:ext cx="973123" cy="3505034"/>
              <a:chOff x="847288" y="2004623"/>
              <a:chExt cx="973123" cy="3505034"/>
            </a:xfrm>
          </p:grpSpPr>
          <p:sp>
            <p:nvSpPr>
              <p:cNvPr id="29" name="Rectangle 28"/>
              <p:cNvSpPr/>
              <p:nvPr/>
            </p:nvSpPr>
            <p:spPr>
              <a:xfrm rot="16200000">
                <a:off x="95950" y="3446750"/>
                <a:ext cx="2475798" cy="620781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ENTER THE PATH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47288" y="2004623"/>
                <a:ext cx="973123" cy="151002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935373" y="2190380"/>
                <a:ext cx="796953" cy="133875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044430" y="2359010"/>
                <a:ext cx="578838" cy="125477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47288" y="5358655"/>
                <a:ext cx="973123" cy="151002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935373" y="5190027"/>
                <a:ext cx="796953" cy="133875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44430" y="5029795"/>
                <a:ext cx="578838" cy="125477"/>
              </a:xfrm>
              <a:prstGeom prst="rec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042720" y="2026993"/>
              <a:ext cx="973123" cy="3505034"/>
              <a:chOff x="847288" y="2004623"/>
              <a:chExt cx="973123" cy="3505034"/>
            </a:xfrm>
          </p:grpSpPr>
          <p:sp>
            <p:nvSpPr>
              <p:cNvPr id="22" name="Rectangle 21"/>
              <p:cNvSpPr/>
              <p:nvPr/>
            </p:nvSpPr>
            <p:spPr>
              <a:xfrm rot="16200000">
                <a:off x="95950" y="3446750"/>
                <a:ext cx="2475798" cy="620781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STAY ON THE PATH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47288" y="2004623"/>
                <a:ext cx="973123" cy="151002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935373" y="2190380"/>
                <a:ext cx="796953" cy="133875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44430" y="2359010"/>
                <a:ext cx="578838" cy="125477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47288" y="5358655"/>
                <a:ext cx="973123" cy="151002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935373" y="5190027"/>
                <a:ext cx="796953" cy="133875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44430" y="5029795"/>
                <a:ext cx="578838" cy="125477"/>
              </a:xfrm>
              <a:prstGeom prst="rect">
                <a:avLst/>
              </a:prstGeom>
              <a:solidFill>
                <a:srgbClr val="ED7D31"/>
              </a:solidFill>
              <a:ln w="12700" cap="flat" cmpd="sng" algn="ctr">
                <a:solidFill>
                  <a:srgbClr val="ED7D31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87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18" y="643218"/>
            <a:ext cx="10365282" cy="7950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Guided Pathways?  Making the Case.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260" y="1776693"/>
            <a:ext cx="9907590" cy="4433607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Links career goals to program and curriculum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Clarifies route through college and to transfer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 smtClean="0"/>
              <a:t>Designed with career goals and / or transfer goals in mind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Saves time and money -- fewer non-transferable courses taken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Integrated Support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2650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94852"/>
            <a:ext cx="10620375" cy="1054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Riverside City College 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Guided </a:t>
            </a:r>
            <a:r>
              <a:rPr lang="en-US" sz="2800" dirty="0">
                <a:solidFill>
                  <a:schemeClr val="tx1"/>
                </a:solidFill>
              </a:rPr>
              <a:t>Pathways Key Performance Indicators (KPI’S)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2240280"/>
            <a:ext cx="5576697" cy="3877056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First Term Momentum Points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Earned 6+ </a:t>
            </a:r>
            <a:r>
              <a:rPr lang="en-US" sz="2400" dirty="0" smtClean="0">
                <a:solidFill>
                  <a:schemeClr val="tx1"/>
                </a:solidFill>
              </a:rPr>
              <a:t>college credits </a:t>
            </a:r>
            <a:r>
              <a:rPr lang="en-US" sz="2400" dirty="0">
                <a:solidFill>
                  <a:schemeClr val="tx1"/>
                </a:solidFill>
              </a:rPr>
              <a:t>in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term:  35%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Earned 12+ college credits </a:t>
            </a: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term:  10%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Earned 15+ college credits </a:t>
            </a:r>
            <a:r>
              <a:rPr lang="en-US" sz="2400" dirty="0" smtClean="0">
                <a:solidFill>
                  <a:schemeClr val="tx1"/>
                </a:solidFill>
              </a:rPr>
              <a:t>in 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term:  2%</a:t>
            </a:r>
          </a:p>
          <a:p>
            <a:pPr lvl="1"/>
            <a:r>
              <a:rPr lang="en-US" sz="2400" u="sng" dirty="0">
                <a:solidFill>
                  <a:schemeClr val="tx1"/>
                </a:solidFill>
              </a:rPr>
              <a:t>Attempted</a:t>
            </a:r>
            <a:r>
              <a:rPr lang="en-US" sz="2400" dirty="0">
                <a:solidFill>
                  <a:schemeClr val="tx1"/>
                </a:solidFill>
              </a:rPr>
              <a:t> 15+ </a:t>
            </a:r>
            <a:r>
              <a:rPr lang="en-US" sz="2400" dirty="0" smtClean="0">
                <a:solidFill>
                  <a:schemeClr val="tx1"/>
                </a:solidFill>
              </a:rPr>
              <a:t>credits </a:t>
            </a:r>
            <a:r>
              <a:rPr lang="en-US" sz="2400" dirty="0">
                <a:solidFill>
                  <a:schemeClr val="tx1"/>
                </a:solidFill>
              </a:rPr>
              <a:t>in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term</a:t>
            </a:r>
            <a:r>
              <a:rPr lang="en-US" sz="2400" dirty="0">
                <a:solidFill>
                  <a:schemeClr val="tx1"/>
                </a:solidFill>
              </a:rPr>
              <a:t>:  7%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4" y="2240280"/>
            <a:ext cx="5522215" cy="38770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First Year Momentum Points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Earned 15+ college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redits in 1</a:t>
            </a:r>
            <a:r>
              <a:rPr lang="en-US" sz="2400" baseline="30000" dirty="0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year:  27%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Earned </a:t>
            </a:r>
            <a:r>
              <a:rPr lang="en-US" sz="2400" dirty="0" smtClean="0">
                <a:solidFill>
                  <a:schemeClr val="tx1"/>
                </a:solidFill>
              </a:rPr>
              <a:t>24+ college credits </a:t>
            </a:r>
            <a:r>
              <a:rPr lang="en-US" sz="2400" dirty="0">
                <a:solidFill>
                  <a:schemeClr val="tx1"/>
                </a:solidFill>
              </a:rPr>
              <a:t>in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year:  </a:t>
            </a:r>
            <a:r>
              <a:rPr lang="en-US" sz="2400" dirty="0" smtClean="0">
                <a:solidFill>
                  <a:schemeClr val="tx1"/>
                </a:solidFill>
              </a:rPr>
              <a:t>11%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Earned </a:t>
            </a:r>
            <a:r>
              <a:rPr lang="en-US" sz="2400" dirty="0" smtClean="0">
                <a:solidFill>
                  <a:schemeClr val="tx1"/>
                </a:solidFill>
              </a:rPr>
              <a:t>30+ </a:t>
            </a:r>
            <a:r>
              <a:rPr lang="en-US" sz="2400" dirty="0">
                <a:solidFill>
                  <a:schemeClr val="tx1"/>
                </a:solidFill>
              </a:rPr>
              <a:t>college credits in 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year:  5</a:t>
            </a:r>
            <a:r>
              <a:rPr lang="en-US" sz="2400" dirty="0" smtClean="0">
                <a:solidFill>
                  <a:schemeClr val="tx1"/>
                </a:solidFill>
              </a:rPr>
              <a:t>%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u="sng" dirty="0" smtClean="0">
                <a:solidFill>
                  <a:schemeClr val="tx1"/>
                </a:solidFill>
              </a:rPr>
              <a:t>Attempted</a:t>
            </a:r>
            <a:r>
              <a:rPr lang="en-US" sz="2400" dirty="0" smtClean="0">
                <a:solidFill>
                  <a:schemeClr val="tx1"/>
                </a:solidFill>
              </a:rPr>
              <a:t> 30+ </a:t>
            </a:r>
            <a:r>
              <a:rPr lang="en-US" sz="2400" dirty="0">
                <a:solidFill>
                  <a:schemeClr val="tx1"/>
                </a:solidFill>
              </a:rPr>
              <a:t>c</a:t>
            </a:r>
            <a:r>
              <a:rPr lang="en-US" sz="2400" dirty="0" smtClean="0">
                <a:solidFill>
                  <a:schemeClr val="tx1"/>
                </a:solidFill>
              </a:rPr>
              <a:t>redits in 1</a:t>
            </a:r>
            <a:r>
              <a:rPr lang="en-US" sz="2400" baseline="30000" dirty="0" smtClean="0">
                <a:solidFill>
                  <a:schemeClr val="tx1"/>
                </a:solidFill>
              </a:rPr>
              <a:t>st</a:t>
            </a:r>
            <a:r>
              <a:rPr lang="en-US" sz="2400" dirty="0" smtClean="0">
                <a:solidFill>
                  <a:schemeClr val="tx1"/>
                </a:solidFill>
              </a:rPr>
              <a:t> year:  15%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394" y="5932670"/>
            <a:ext cx="553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Data from </a:t>
            </a:r>
            <a:r>
              <a:rPr lang="en-US" i="1" dirty="0" err="1" smtClean="0"/>
              <a:t>Cal-Pass</a:t>
            </a:r>
            <a:r>
              <a:rPr lang="en-US" i="1" dirty="0" smtClean="0"/>
              <a:t> Plus </a:t>
            </a:r>
            <a:r>
              <a:rPr lang="en-US" i="1" dirty="0" err="1" smtClean="0"/>
              <a:t>Launchboard</a:t>
            </a:r>
            <a:r>
              <a:rPr lang="en-US" i="1" dirty="0" smtClean="0"/>
              <a:t> Guided Pathways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7867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04" y="219928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RCC’s Initial Overall Self-Assessment: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“Scaling in Progress”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79" y="1779059"/>
            <a:ext cx="11504296" cy="4023360"/>
          </a:xfrm>
        </p:spPr>
        <p:txBody>
          <a:bodyPr vert="horz" lIns="0" tIns="45720" rIns="0" bIns="45720" rtlCol="0">
            <a:no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Academic clusters in 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Clear maps for 22 ADTs, 21 UC programs, and CTE programs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Cross functional teams are focused on tasks with Guided Pathways as the framework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Collaborative teams of Counselors, Educational Advisors, Faculty Advisors, Librarians, and Peer Mentors are providing integrated and comprehensive academic support for students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College utilizes shared metrics and disaggregated data across different initiatives to understand how student success has improved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Vertical integration of planning is accomplished through administrative structure; horizontal alignment of planning is carried out through Strategic Planning Leadership Councils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bg1"/>
                </a:solidFill>
              </a:rPr>
              <a:t>College regularly revises and revisits plans in response to data</a:t>
            </a:r>
          </a:p>
        </p:txBody>
      </p:sp>
    </p:spTree>
    <p:extLst>
      <p:ext uri="{BB962C8B-B14F-4D97-AF65-F5344CB8AC3E}">
        <p14:creationId xmlns:p14="http://schemas.microsoft.com/office/powerpoint/2010/main" val="3748982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7714534"/>
              </p:ext>
            </p:extLst>
          </p:nvPr>
        </p:nvGraphicFramePr>
        <p:xfrm>
          <a:off x="670747" y="939359"/>
          <a:ext cx="10693938" cy="506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072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Guided Pathways Faculty Liaisons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Highlights from 2017-18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404" y="1845734"/>
            <a:ext cx="10380345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”First Five Minutes” Faculty Advising tips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Fall 2017 and Spring 2018 Faculty Advising Events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For faculty advisors: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Orientation and Information Session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Counselor-Faculty-Ed Advisor Brown Bag</a:t>
            </a:r>
          </a:p>
          <a:p>
            <a:pPr lvl="1"/>
            <a:r>
              <a:rPr lang="en-US" sz="2400" dirty="0" smtClean="0"/>
              <a:t>For STUDENTS </a:t>
            </a:r>
            <a:r>
              <a:rPr lang="en-US" sz="2400" u="sng" dirty="0" smtClean="0"/>
              <a:t>and</a:t>
            </a:r>
            <a:r>
              <a:rPr lang="en-US" sz="2400" dirty="0" smtClean="0"/>
              <a:t> FACULTY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Division-specific Open House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 smtClean="0"/>
              <a:t>Division-specific Meet and Greet Luncheon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 Contacts </a:t>
            </a:r>
            <a:r>
              <a:rPr lang="en-US" sz="2800" dirty="0"/>
              <a:t>with Departments and Individual Faculty to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Inform </a:t>
            </a:r>
            <a:r>
              <a:rPr lang="en-US" sz="2800" dirty="0"/>
              <a:t>and Promote Faculty Advising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pic>
        <p:nvPicPr>
          <p:cNvPr id="1026" name="Picture 2" descr="Image result for high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462" y="2960687"/>
            <a:ext cx="4555288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26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Guided Pathways Faculty Liaisons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Upcoming for 2018-19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043" y="1845734"/>
            <a:ext cx="11050657" cy="430701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Continue ”First Five Minutes” Faculty Advising tips </a:t>
            </a: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Consider including a regular “PSA” to students on a “life” topic, college information, an upcoming event, or a lesson learned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Continue Faculty Advising Events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Connect 400 Second year Promise Students with Faculty Advisors in Their Majors (or closely related major)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Goal:  100% F.A. Contact twice per semester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 smtClean="0"/>
              <a:t>Provide skills-based, major specific, or college skills workshops at least twice per semester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Pilot QR Code to </a:t>
            </a:r>
            <a:r>
              <a:rPr lang="en-US" sz="2400" dirty="0" smtClean="0"/>
              <a:t>Assist </a:t>
            </a:r>
            <a:r>
              <a:rPr lang="en-US" sz="2400" dirty="0" smtClean="0"/>
              <a:t>with Data Collection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Set up Student Focus Groups to Pin-Point Student Need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507" y="5091672"/>
            <a:ext cx="1577907" cy="1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Guided Pathways Faculty Liaisons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Upcoming for 2018-19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7776" y="1702859"/>
            <a:ext cx="10488929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Enhance Communication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 smtClean="0"/>
              <a:t>All faculty will have lists of and contact information for their Division’s Student Support Team: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/>
              <a:t>Designated counselor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/>
              <a:t>Educational Advisor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/>
              <a:t>Peer Mentors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/>
              <a:t>Librarian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/>
              <a:t>Pathways Faculty Liaison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 smtClean="0"/>
              <a:t>Set up a Faculty Advising Website - Student and Faculty Resources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185961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52312E3A3A44998F7C96C805512CF" ma:contentTypeVersion="0" ma:contentTypeDescription="Create a new document." ma:contentTypeScope="" ma:versionID="11438a3f69cae2876028caf37cbf3759">
  <xsd:schema xmlns:xsd="http://www.w3.org/2001/XMLSchema" xmlns:xs="http://www.w3.org/2001/XMLSchema" xmlns:p="http://schemas.microsoft.com/office/2006/metadata/properties" xmlns:ns2="9c56037c-f514-435f-9335-5f2347cc2d2b" targetNamespace="http://schemas.microsoft.com/office/2006/metadata/properties" ma:root="true" ma:fieldsID="9ea4979d7d742b8507e2f7a779813d00" ns2:_="">
    <xsd:import namespace="9c56037c-f514-435f-9335-5f2347cc2d2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56037c-f514-435f-9335-5f2347cc2d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56037c-f514-435f-9335-5f2347cc2d2b">RHPV64EJFW6T-408-2208</_dlc_DocId>
    <_dlc_DocIdUrl xmlns="9c56037c-f514-435f-9335-5f2347cc2d2b">
      <Url>https://staging.rcc.edu/about/president/strategic-planning/_layouts/DocIdRedir.aspx?ID=RHPV64EJFW6T-408-2208</Url>
      <Description>RHPV64EJFW6T-408-2208</Description>
    </_dlc_DocIdUrl>
  </documentManagement>
</p:properties>
</file>

<file path=customXml/itemProps1.xml><?xml version="1.0" encoding="utf-8"?>
<ds:datastoreItem xmlns:ds="http://schemas.openxmlformats.org/officeDocument/2006/customXml" ds:itemID="{5150CFDF-8617-4ABE-8CD9-D74060B070F1}"/>
</file>

<file path=customXml/itemProps2.xml><?xml version="1.0" encoding="utf-8"?>
<ds:datastoreItem xmlns:ds="http://schemas.openxmlformats.org/officeDocument/2006/customXml" ds:itemID="{9E28215D-A69D-4C8C-AA0D-E66B34010AE7}"/>
</file>

<file path=customXml/itemProps3.xml><?xml version="1.0" encoding="utf-8"?>
<ds:datastoreItem xmlns:ds="http://schemas.openxmlformats.org/officeDocument/2006/customXml" ds:itemID="{A88F0607-3546-4182-A96D-8C1FD1493332}"/>
</file>

<file path=customXml/itemProps4.xml><?xml version="1.0" encoding="utf-8"?>
<ds:datastoreItem xmlns:ds="http://schemas.openxmlformats.org/officeDocument/2006/customXml" ds:itemID="{BF13A973-8275-44E1-8F13-21EB9A43C981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740</TotalTime>
  <Words>1061</Words>
  <Application>Microsoft Office PowerPoint</Application>
  <PresentationFormat>Widescreen</PresentationFormat>
  <Paragraphs>164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Courier New</vt:lpstr>
      <vt:lpstr>Rockwell</vt:lpstr>
      <vt:lpstr>Wingdings</vt:lpstr>
      <vt:lpstr>Retrospect</vt:lpstr>
      <vt:lpstr>Riverside City College  Guided Pathways Update</vt:lpstr>
      <vt:lpstr>PowerPoint Presentation</vt:lpstr>
      <vt:lpstr>Why Guided Pathways?  Making the Case.</vt:lpstr>
      <vt:lpstr>Riverside City College  Guided Pathways Key Performance Indicators (KPI’S)</vt:lpstr>
      <vt:lpstr>RCC’s Initial Overall Self-Assessment:  “Scaling in Progress”</vt:lpstr>
      <vt:lpstr>PowerPoint Presentation</vt:lpstr>
      <vt:lpstr>Guided Pathways Faculty Liaisons Highlights from 2017-18</vt:lpstr>
      <vt:lpstr>Guided Pathways Faculty Liaisons Upcoming for 2018-19</vt:lpstr>
      <vt:lpstr>Guided Pathways Faculty Liaisons Upcoming for 2018-19</vt:lpstr>
      <vt:lpstr>Break Out – Where are we at?</vt:lpstr>
      <vt:lpstr>What did you find?</vt:lpstr>
      <vt:lpstr>Next Steps</vt:lpstr>
      <vt:lpstr>Primary Guided Pathways Contacts</vt:lpstr>
    </vt:vector>
  </TitlesOfParts>
  <Company>RCC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Community College Guided Pathways  Self-Assessment</dc:title>
  <dc:creator>Green, Monica</dc:creator>
  <cp:lastModifiedBy>McEwen, Wendy</cp:lastModifiedBy>
  <cp:revision>80</cp:revision>
  <dcterms:created xsi:type="dcterms:W3CDTF">2017-11-14T21:11:40Z</dcterms:created>
  <dcterms:modified xsi:type="dcterms:W3CDTF">2018-08-23T15:05:53Z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0x01010076852312E3A3A44998F7C96C805512CF</vt:lpwstr>
  </property>
  <property fmtid="{D5CDD505-2E9C-101B-9397-08002B2CF9AE}" pid="3" name="_dlc_DocIdItemGuid">
    <vt:lpwstr>29246ba9-23c5-42b6-bebe-e504da6ebd00</vt:lpwstr>
  </property>
</Properties>
</file>